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6" r:id="rId6"/>
    <p:sldId id="259" r:id="rId7"/>
    <p:sldId id="258" r:id="rId8"/>
    <p:sldId id="257" r:id="rId9"/>
    <p:sldId id="261" r:id="rId10"/>
    <p:sldId id="262" r:id="rId11"/>
    <p:sldId id="263"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2E715E3-7464-4AA4-893D-1105E7E2E278}"/>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7D589866-CDB4-48EE-A3A8-5EE5FDB28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750A2679-491D-4DD7-A851-34A76432A7DA}"/>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5" name="Rezervirano mjesto podnožja 4">
            <a:extLst>
              <a:ext uri="{FF2B5EF4-FFF2-40B4-BE49-F238E27FC236}">
                <a16:creationId xmlns:a16="http://schemas.microsoft.com/office/drawing/2014/main" xmlns="" id="{0371C481-00F5-4ABC-81CB-36FE563E28C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E6364D17-B9FA-4B0C-8F1E-5427FF5B89D3}"/>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28121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8854D3E-D059-4A2C-89E4-4E61DDE1C86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79DE126F-F208-4B2C-99B0-BB32BD830BA3}"/>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F352EC96-9115-4B1B-9A70-ACFA68451AFE}"/>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5" name="Rezervirano mjesto podnožja 4">
            <a:extLst>
              <a:ext uri="{FF2B5EF4-FFF2-40B4-BE49-F238E27FC236}">
                <a16:creationId xmlns:a16="http://schemas.microsoft.com/office/drawing/2014/main" xmlns="" id="{465E803F-1E24-415E-BE10-A6A24754CDA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081B047A-352C-4532-AD5D-321A24E9686E}"/>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104782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F24CBD6B-63D3-496D-849E-C3291AB949AC}"/>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CDF7B7C7-A118-4A9F-85E0-075D372E4924}"/>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BFE32A45-D8A1-4EDE-8220-8872260B3905}"/>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5" name="Rezervirano mjesto podnožja 4">
            <a:extLst>
              <a:ext uri="{FF2B5EF4-FFF2-40B4-BE49-F238E27FC236}">
                <a16:creationId xmlns:a16="http://schemas.microsoft.com/office/drawing/2014/main" xmlns="" id="{55601C65-25CE-4DC7-A1F5-B9E251EF456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0B8C7B5B-D867-4238-B7E8-1973E2D72FCD}"/>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130623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167FB20-8713-4152-B593-3203A338453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C10515F5-FDC3-48BD-A029-AA1236375DFA}"/>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92483C35-1B1D-46D9-8436-883126D49BB1}"/>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5" name="Rezervirano mjesto podnožja 4">
            <a:extLst>
              <a:ext uri="{FF2B5EF4-FFF2-40B4-BE49-F238E27FC236}">
                <a16:creationId xmlns:a16="http://schemas.microsoft.com/office/drawing/2014/main" xmlns="" id="{2F21990D-BD3E-4FBD-8842-B0BABDE831D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BDB1F15-65A1-4D33-A458-70E49D2D7DAC}"/>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270091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E3D25CE-AA98-46B3-B096-7B60E178AF17}"/>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EED9347D-E37D-4704-9C46-B807CEF2BD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92448274-1A38-48DF-B771-08C170F08831}"/>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5" name="Rezervirano mjesto podnožja 4">
            <a:extLst>
              <a:ext uri="{FF2B5EF4-FFF2-40B4-BE49-F238E27FC236}">
                <a16:creationId xmlns:a16="http://schemas.microsoft.com/office/drawing/2014/main" xmlns="" id="{92D9553A-C25E-4B75-8D3A-6E82481D714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6E7262B-F39B-4761-BF51-84B5F19CC15F}"/>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37956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03CBF78-9EA9-4D11-B2E9-EE919DB6C3C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D1754223-809A-4F72-8D63-AD1B4C06BAE8}"/>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848E17AC-2F24-44D3-9130-7C6D58DB0901}"/>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675292D1-65E8-4643-94AA-3595885A4CA6}"/>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6" name="Rezervirano mjesto podnožja 5">
            <a:extLst>
              <a:ext uri="{FF2B5EF4-FFF2-40B4-BE49-F238E27FC236}">
                <a16:creationId xmlns:a16="http://schemas.microsoft.com/office/drawing/2014/main" xmlns="" id="{00AEDB05-6082-4AB4-B281-F3190D69555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40382048-6FAB-44EA-AF90-B9B763157FCD}"/>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109571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7A457A0-33D4-4CF2-B7D7-366DF6909C8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43C44E72-D283-47D8-8356-A3ECA7A14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B0512B99-83C8-4BBB-8659-59C680DC7DC6}"/>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2CF2519D-19A4-4DD9-975B-18B7D289E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D4D1C342-5017-4B4E-BDA6-42EE5293500D}"/>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F3C39807-15BB-4CF0-BDCB-C60473B3725B}"/>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8" name="Rezervirano mjesto podnožja 7">
            <a:extLst>
              <a:ext uri="{FF2B5EF4-FFF2-40B4-BE49-F238E27FC236}">
                <a16:creationId xmlns:a16="http://schemas.microsoft.com/office/drawing/2014/main" xmlns="" id="{4073D649-8F4F-427A-BCA2-6140D5B6EFB2}"/>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32BA051F-D7B0-452E-A77D-9E59EFDDEFAA}"/>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378786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6079A8E-D1E8-4DC7-861E-C09E60EAB95A}"/>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20DC4872-D51E-42C2-9DC2-3E30801B452F}"/>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4" name="Rezervirano mjesto podnožja 3">
            <a:extLst>
              <a:ext uri="{FF2B5EF4-FFF2-40B4-BE49-F238E27FC236}">
                <a16:creationId xmlns:a16="http://schemas.microsoft.com/office/drawing/2014/main" xmlns="" id="{B05EF820-5A46-4B2E-899B-CA9285C09CC9}"/>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5A0F40FD-032E-4A01-B396-B4343C32DCAE}"/>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344147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44829386-C513-4D87-A8D7-50867938406A}"/>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3" name="Rezervirano mjesto podnožja 2">
            <a:extLst>
              <a:ext uri="{FF2B5EF4-FFF2-40B4-BE49-F238E27FC236}">
                <a16:creationId xmlns:a16="http://schemas.microsoft.com/office/drawing/2014/main" xmlns="" id="{CDC3E725-33DC-46CF-B397-9BEEFBE833D4}"/>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5BBC0F0F-A12A-4207-9228-ED58BA3D7636}"/>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39471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FF28C9A-393E-49F5-AB24-95590161A89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3D2E04FD-094B-461F-BB59-11E41991E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CE4313AC-CAC4-4311-A509-A4345126E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77D71D7F-F00D-42D3-8E3C-2D4C8F8A98E1}"/>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6" name="Rezervirano mjesto podnožja 5">
            <a:extLst>
              <a:ext uri="{FF2B5EF4-FFF2-40B4-BE49-F238E27FC236}">
                <a16:creationId xmlns:a16="http://schemas.microsoft.com/office/drawing/2014/main" xmlns="" id="{3CE642CF-D48E-489E-BB9E-D3742A204C3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D3049743-BFAB-4B86-84CD-5741C96CF1D1}"/>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395006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31CB1DA-8CA7-45A3-A9C0-7EF57C2C52C5}"/>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756CE802-4BCC-494D-8A8C-D37A7E91F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0213E942-C1E0-4F25-9E70-2EE2A0A73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036711EF-5CB7-438A-935D-D83BFC881266}"/>
              </a:ext>
            </a:extLst>
          </p:cNvPr>
          <p:cNvSpPr>
            <a:spLocks noGrp="1"/>
          </p:cNvSpPr>
          <p:nvPr>
            <p:ph type="dt" sz="half" idx="10"/>
          </p:nvPr>
        </p:nvSpPr>
        <p:spPr/>
        <p:txBody>
          <a:bodyPr/>
          <a:lstStyle/>
          <a:p>
            <a:fld id="{AFE5F3D9-85FD-42C9-A835-EA814119788B}" type="datetimeFigureOut">
              <a:rPr lang="hr-HR" smtClean="0"/>
              <a:pPr/>
              <a:t>15.11.2021.</a:t>
            </a:fld>
            <a:endParaRPr lang="hr-HR"/>
          </a:p>
        </p:txBody>
      </p:sp>
      <p:sp>
        <p:nvSpPr>
          <p:cNvPr id="6" name="Rezervirano mjesto podnožja 5">
            <a:extLst>
              <a:ext uri="{FF2B5EF4-FFF2-40B4-BE49-F238E27FC236}">
                <a16:creationId xmlns:a16="http://schemas.microsoft.com/office/drawing/2014/main" xmlns="" id="{95A3166D-B700-4A95-80EF-12E09178F41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385A2D1A-3C82-49EF-9C7A-37AF08FF8B15}"/>
              </a:ext>
            </a:extLst>
          </p:cNvPr>
          <p:cNvSpPr>
            <a:spLocks noGrp="1"/>
          </p:cNvSpPr>
          <p:nvPr>
            <p:ph type="sldNum" sz="quarter" idx="12"/>
          </p:nvPr>
        </p:nvSpPr>
        <p:spPr/>
        <p:txBody>
          <a:body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172479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7E235910-917D-49CB-BBFC-8CB0EAC31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C0B4A9E4-46FB-45FE-A9E8-692C6DC9F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B010648B-89E5-45C3-A411-D00CF9E43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F3D9-85FD-42C9-A835-EA814119788B}" type="datetimeFigureOut">
              <a:rPr lang="hr-HR" smtClean="0"/>
              <a:pPr/>
              <a:t>15.11.2021.</a:t>
            </a:fld>
            <a:endParaRPr lang="hr-HR"/>
          </a:p>
        </p:txBody>
      </p:sp>
      <p:sp>
        <p:nvSpPr>
          <p:cNvPr id="5" name="Rezervirano mjesto podnožja 4">
            <a:extLst>
              <a:ext uri="{FF2B5EF4-FFF2-40B4-BE49-F238E27FC236}">
                <a16:creationId xmlns:a16="http://schemas.microsoft.com/office/drawing/2014/main" xmlns="" id="{86E31A0C-6458-47E9-9CAE-CDB93BB5E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8A4A6715-E2D4-4790-8C8A-3D6E9C70D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66120-E80C-4BD6-93BE-4241E5C5C96E}" type="slidenum">
              <a:rPr lang="hr-HR" smtClean="0"/>
              <a:pPr/>
              <a:t>‹#›</a:t>
            </a:fld>
            <a:endParaRPr lang="hr-HR"/>
          </a:p>
        </p:txBody>
      </p:sp>
    </p:spTree>
    <p:extLst>
      <p:ext uri="{BB962C8B-B14F-4D97-AF65-F5344CB8AC3E}">
        <p14:creationId xmlns:p14="http://schemas.microsoft.com/office/powerpoint/2010/main" xmlns="" val="84320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4.png"/><Relationship Id="rId11" Type="http://schemas.microsoft.com/office/2007/relationships/media" Target="../media/media1.mp3"/><Relationship Id="rId5" Type="http://schemas.microsoft.com/office/2007/relationships/hdphoto" Target="../media/hdphoto1.wdp"/><Relationship Id="rId10" Type="http://schemas.openxmlformats.org/officeDocument/2006/relationships/image" Target="../media/image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microsoft.com/office/2007/relationships/hdphoto" Target="../media/hdphoto3.wdp"/><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27709"/>
            <a:ext cx="12192000" cy="6871854"/>
          </a:xfrm>
          <a:prstGeom prst="rect">
            <a:avLst/>
          </a:prstGeom>
        </p:spPr>
      </p:pic>
      <p:pic>
        <p:nvPicPr>
          <p:cNvPr id="5" name="Slika 4">
            <a:extLst>
              <a:ext uri="{FF2B5EF4-FFF2-40B4-BE49-F238E27FC236}">
                <a16:creationId xmlns:a16="http://schemas.microsoft.com/office/drawing/2014/main" xmlns="" id="{9CEFC25E-5593-40AE-9FB3-E3209596B8AC}"/>
              </a:ext>
            </a:extLst>
          </p:cNvPr>
          <p:cNvPicPr>
            <a:picLocks noChangeAspect="1"/>
          </p:cNvPicPr>
          <p:nvPr/>
        </p:nvPicPr>
        <p:blipFill>
          <a:blip r:embed="rId4" cstate="print"/>
          <a:stretch>
            <a:fillRect/>
          </a:stretch>
        </p:blipFill>
        <p:spPr>
          <a:xfrm>
            <a:off x="965898" y="194791"/>
            <a:ext cx="4578493" cy="6468417"/>
          </a:xfrm>
          <a:prstGeom prst="rect">
            <a:avLst/>
          </a:prstGeom>
        </p:spPr>
      </p:pic>
      <p:sp>
        <p:nvSpPr>
          <p:cNvPr id="6" name="TekstniOkvir 5">
            <a:extLst>
              <a:ext uri="{FF2B5EF4-FFF2-40B4-BE49-F238E27FC236}">
                <a16:creationId xmlns:a16="http://schemas.microsoft.com/office/drawing/2014/main" xmlns="" id="{914533C9-F170-41CC-A94E-E5B29F6A7703}"/>
              </a:ext>
            </a:extLst>
          </p:cNvPr>
          <p:cNvSpPr txBox="1"/>
          <p:nvPr/>
        </p:nvSpPr>
        <p:spPr>
          <a:xfrm>
            <a:off x="6378009" y="1122363"/>
            <a:ext cx="5140171" cy="3108543"/>
          </a:xfrm>
          <a:prstGeom prst="rect">
            <a:avLst/>
          </a:prstGeom>
          <a:solidFill>
            <a:srgbClr val="FFC5FF"/>
          </a:solidFill>
        </p:spPr>
        <p:txBody>
          <a:bodyPr wrap="square" rtlCol="0">
            <a:spAutoFit/>
          </a:bodyPr>
          <a:lstStyle/>
          <a:p>
            <a:r>
              <a:rPr lang="hr-HR" sz="5400" b="1" dirty="0">
                <a:solidFill>
                  <a:srgbClr val="CC00CC"/>
                </a:solidFill>
              </a:rPr>
              <a:t>UNIT 2</a:t>
            </a:r>
          </a:p>
          <a:p>
            <a:r>
              <a:rPr lang="hr-HR" sz="5400" b="1" dirty="0" err="1">
                <a:solidFill>
                  <a:srgbClr val="CC00CC"/>
                </a:solidFill>
              </a:rPr>
              <a:t>Lesson</a:t>
            </a:r>
            <a:r>
              <a:rPr lang="hr-HR" sz="5400" b="1" dirty="0">
                <a:solidFill>
                  <a:srgbClr val="CC00CC"/>
                </a:solidFill>
              </a:rPr>
              <a:t> 6</a:t>
            </a:r>
          </a:p>
          <a:p>
            <a:r>
              <a:rPr lang="hr-HR" sz="4800" b="1" dirty="0" err="1">
                <a:solidFill>
                  <a:srgbClr val="CC00CC"/>
                </a:solidFill>
              </a:rPr>
              <a:t>What’s</a:t>
            </a:r>
            <a:r>
              <a:rPr lang="hr-HR" sz="4800" b="1" dirty="0">
                <a:solidFill>
                  <a:srgbClr val="CC00CC"/>
                </a:solidFill>
              </a:rPr>
              <a:t> </a:t>
            </a:r>
            <a:r>
              <a:rPr lang="hr-HR" sz="4800" b="1" dirty="0" err="1">
                <a:solidFill>
                  <a:srgbClr val="CC00CC"/>
                </a:solidFill>
              </a:rPr>
              <a:t>with</a:t>
            </a:r>
            <a:r>
              <a:rPr lang="hr-HR" sz="4800" b="1" dirty="0">
                <a:solidFill>
                  <a:srgbClr val="CC00CC"/>
                </a:solidFill>
              </a:rPr>
              <a:t> </a:t>
            </a:r>
            <a:r>
              <a:rPr lang="hr-HR" sz="4800" b="1" dirty="0" err="1">
                <a:solidFill>
                  <a:srgbClr val="CC00CC"/>
                </a:solidFill>
              </a:rPr>
              <a:t>you</a:t>
            </a:r>
            <a:r>
              <a:rPr lang="hr-HR" sz="4800" b="1" dirty="0">
                <a:solidFill>
                  <a:srgbClr val="CC00CC"/>
                </a:solidFill>
              </a:rPr>
              <a:t>?</a:t>
            </a:r>
          </a:p>
          <a:p>
            <a:r>
              <a:rPr lang="hr-HR" sz="4000" dirty="0" err="1">
                <a:solidFill>
                  <a:srgbClr val="FF66CC"/>
                </a:solidFill>
              </a:rPr>
              <a:t>Part</a:t>
            </a:r>
            <a:r>
              <a:rPr lang="hr-HR" sz="4000" dirty="0">
                <a:solidFill>
                  <a:srgbClr val="FF66CC"/>
                </a:solidFill>
              </a:rPr>
              <a:t> 2</a:t>
            </a:r>
          </a:p>
        </p:txBody>
      </p:sp>
      <p:pic>
        <p:nvPicPr>
          <p:cNvPr id="7" name="Slika 6">
            <a:extLst>
              <a:ext uri="{FF2B5EF4-FFF2-40B4-BE49-F238E27FC236}">
                <a16:creationId xmlns:a16="http://schemas.microsoft.com/office/drawing/2014/main" xmlns="" id="{5D902CD7-2280-4281-A8CF-77A083F83B60}"/>
              </a:ext>
            </a:extLst>
          </p:cNvPr>
          <p:cNvPicPr>
            <a:picLocks noChangeAspect="1"/>
          </p:cNvPicPr>
          <p:nvPr/>
        </p:nvPicPr>
        <p:blipFill>
          <a:blip r:embed="rId5" cstate="print"/>
          <a:stretch>
            <a:fillRect/>
          </a:stretch>
        </p:blipFill>
        <p:spPr>
          <a:xfrm>
            <a:off x="5926620" y="4860033"/>
            <a:ext cx="5883150" cy="1097375"/>
          </a:xfrm>
          <a:prstGeom prst="rect">
            <a:avLst/>
          </a:prstGeom>
        </p:spPr>
      </p:pic>
    </p:spTree>
    <p:extLst>
      <p:ext uri="{BB962C8B-B14F-4D97-AF65-F5344CB8AC3E}">
        <p14:creationId xmlns:p14="http://schemas.microsoft.com/office/powerpoint/2010/main" xmlns="" val="31370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3" cstate="print">
            <a:extLst>
              <a:ext uri="{BEBA8EAE-BF5A-486C-A8C5-ECC9F3942E4B}">
                <a14:imgProps xmlns:a14="http://schemas.microsoft.com/office/drawing/2010/main" xmlns="">
                  <a14:imgLayer r:embed="rId5">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0"/>
            <a:ext cx="12192000" cy="6871854"/>
          </a:xfrm>
          <a:prstGeom prst="rect">
            <a:avLst/>
          </a:prstGeom>
        </p:spPr>
      </p:pic>
      <p:pic>
        <p:nvPicPr>
          <p:cNvPr id="5" name="Slika 4">
            <a:extLst>
              <a:ext uri="{FF2B5EF4-FFF2-40B4-BE49-F238E27FC236}">
                <a16:creationId xmlns:a16="http://schemas.microsoft.com/office/drawing/2014/main" xmlns="" id="{74191A11-9E79-4DBF-B136-B3B26F23522B}"/>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saturation sat="33000"/>
                    </a14:imgEffect>
                  </a14:imgLayer>
                </a14:imgProps>
              </a:ext>
            </a:extLst>
          </a:blip>
          <a:stretch>
            <a:fillRect/>
          </a:stretch>
        </p:blipFill>
        <p:spPr>
          <a:xfrm>
            <a:off x="3490912" y="19050"/>
            <a:ext cx="5210175" cy="6819900"/>
          </a:xfrm>
          <a:prstGeom prst="rect">
            <a:avLst/>
          </a:prstGeom>
        </p:spPr>
      </p:pic>
      <p:pic>
        <p:nvPicPr>
          <p:cNvPr id="6" name="Slika 5">
            <a:extLst>
              <a:ext uri="{FF2B5EF4-FFF2-40B4-BE49-F238E27FC236}">
                <a16:creationId xmlns:a16="http://schemas.microsoft.com/office/drawing/2014/main" xmlns="" id="{81A709D8-7D7A-4026-AD6C-8C36D781F2DA}"/>
              </a:ext>
            </a:extLst>
          </p:cNvPr>
          <p:cNvPicPr>
            <a:picLocks noChangeAspect="1"/>
          </p:cNvPicPr>
          <p:nvPr/>
        </p:nvPicPr>
        <p:blipFill>
          <a:blip r:embed="rId8" cstate="print"/>
          <a:stretch>
            <a:fillRect/>
          </a:stretch>
        </p:blipFill>
        <p:spPr>
          <a:xfrm>
            <a:off x="4399718" y="235124"/>
            <a:ext cx="7318807" cy="2548649"/>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8" name="Slika 7">
            <a:extLst>
              <a:ext uri="{FF2B5EF4-FFF2-40B4-BE49-F238E27FC236}">
                <a16:creationId xmlns:a16="http://schemas.microsoft.com/office/drawing/2014/main" xmlns="" id="{3B5E112D-99CD-4639-AF5F-4812595318D4}"/>
              </a:ext>
            </a:extLst>
          </p:cNvPr>
          <p:cNvPicPr>
            <a:picLocks noChangeAspect="1"/>
          </p:cNvPicPr>
          <p:nvPr/>
        </p:nvPicPr>
        <p:blipFill>
          <a:blip r:embed="rId9" cstate="print"/>
          <a:stretch>
            <a:fillRect/>
          </a:stretch>
        </p:blipFill>
        <p:spPr>
          <a:xfrm>
            <a:off x="269289" y="2002880"/>
            <a:ext cx="4919246" cy="996967"/>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0" name="Slika 9">
            <a:extLst>
              <a:ext uri="{FF2B5EF4-FFF2-40B4-BE49-F238E27FC236}">
                <a16:creationId xmlns:a16="http://schemas.microsoft.com/office/drawing/2014/main" xmlns="" id="{6F9E4C0F-461B-4EF2-ACFB-38CF94E45A62}"/>
              </a:ext>
            </a:extLst>
          </p:cNvPr>
          <p:cNvPicPr>
            <a:picLocks noChangeAspect="1"/>
          </p:cNvPicPr>
          <p:nvPr/>
        </p:nvPicPr>
        <p:blipFill>
          <a:blip r:embed="rId10" cstate="print"/>
          <a:stretch>
            <a:fillRect/>
          </a:stretch>
        </p:blipFill>
        <p:spPr>
          <a:xfrm>
            <a:off x="5696875" y="3381406"/>
            <a:ext cx="4724492" cy="505680"/>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2" name="14_dip_in_8__l6_true_friends">
            <a:hlinkClick r:id="" action="ppaction://media"/>
            <a:extLst>
              <a:ext uri="{FF2B5EF4-FFF2-40B4-BE49-F238E27FC236}">
                <a16:creationId xmlns:a16="http://schemas.microsoft.com/office/drawing/2014/main" xmlns="" id="{AD9F3AAC-1A85-4462-B899-59DA00C336C6}"/>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duotone>
              <a:prstClr val="black"/>
              <a:schemeClr val="accent6">
                <a:tint val="45000"/>
                <a:satMod val="400000"/>
              </a:schemeClr>
            </a:duotone>
          </a:blip>
          <a:stretch>
            <a:fillRect/>
          </a:stretch>
        </p:blipFill>
        <p:spPr>
          <a:xfrm>
            <a:off x="9709056" y="4635597"/>
            <a:ext cx="1522320" cy="1522320"/>
          </a:xfrm>
          <a:prstGeom prst="rect">
            <a:avLst/>
          </a:prstGeom>
        </p:spPr>
      </p:pic>
    </p:spTree>
    <p:extLst>
      <p:ext uri="{BB962C8B-B14F-4D97-AF65-F5344CB8AC3E}">
        <p14:creationId xmlns:p14="http://schemas.microsoft.com/office/powerpoint/2010/main" xmlns="" val="14930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0"/>
            <a:ext cx="12192000" cy="6871854"/>
          </a:xfrm>
          <a:prstGeom prst="rect">
            <a:avLst/>
          </a:prstGeom>
        </p:spPr>
      </p:pic>
      <p:pic>
        <p:nvPicPr>
          <p:cNvPr id="5" name="Slika 4">
            <a:extLst>
              <a:ext uri="{FF2B5EF4-FFF2-40B4-BE49-F238E27FC236}">
                <a16:creationId xmlns:a16="http://schemas.microsoft.com/office/drawing/2014/main" xmlns="" id="{589687FB-D370-485E-8A27-523E62F24034}"/>
              </a:ext>
            </a:extLst>
          </p:cNvPr>
          <p:cNvPicPr>
            <a:picLocks noChangeAspect="1"/>
          </p:cNvPicPr>
          <p:nvPr/>
        </p:nvPicPr>
        <p:blipFill>
          <a:blip r:embed="rId4" cstate="print"/>
          <a:stretch>
            <a:fillRect/>
          </a:stretch>
        </p:blipFill>
        <p:spPr>
          <a:xfrm>
            <a:off x="3296668" y="595391"/>
            <a:ext cx="8574904" cy="3442712"/>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7" name="Slika 6">
            <a:extLst>
              <a:ext uri="{FF2B5EF4-FFF2-40B4-BE49-F238E27FC236}">
                <a16:creationId xmlns:a16="http://schemas.microsoft.com/office/drawing/2014/main" xmlns="" id="{DE18E04D-0AE6-4210-B899-CC045839F628}"/>
              </a:ext>
            </a:extLst>
          </p:cNvPr>
          <p:cNvPicPr>
            <a:picLocks noChangeAspect="1"/>
          </p:cNvPicPr>
          <p:nvPr/>
        </p:nvPicPr>
        <p:blipFill rotWithShape="1">
          <a:blip r:embed="rId5" cstate="print"/>
          <a:srcRect l="-1" t="37191" r="54324" b="9290"/>
          <a:stretch/>
        </p:blipFill>
        <p:spPr>
          <a:xfrm>
            <a:off x="320428" y="5198940"/>
            <a:ext cx="3567990" cy="1331650"/>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sp>
        <p:nvSpPr>
          <p:cNvPr id="9" name="TekstniOkvir 8">
            <a:extLst>
              <a:ext uri="{FF2B5EF4-FFF2-40B4-BE49-F238E27FC236}">
                <a16:creationId xmlns:a16="http://schemas.microsoft.com/office/drawing/2014/main" xmlns="" id="{512CA2CE-D034-4302-B758-E3CB66955108}"/>
              </a:ext>
            </a:extLst>
          </p:cNvPr>
          <p:cNvSpPr txBox="1"/>
          <p:nvPr/>
        </p:nvSpPr>
        <p:spPr>
          <a:xfrm>
            <a:off x="4164046" y="4533332"/>
            <a:ext cx="7959477" cy="1900777"/>
          </a:xfrm>
          <a:prstGeom prst="rect">
            <a:avLst/>
          </a:prstGeom>
          <a:solidFill>
            <a:srgbClr val="FFE7FF"/>
          </a:solidFill>
          <a:ln w="38100">
            <a:solidFill>
              <a:srgbClr val="CC00CC"/>
            </a:solidFill>
          </a:ln>
        </p:spPr>
        <p:txBody>
          <a:bodyPr wrap="square" rtlCol="0">
            <a:spAutoFit/>
          </a:bodyPr>
          <a:lstStyle/>
          <a:p>
            <a:pPr>
              <a:lnSpc>
                <a:spcPct val="150000"/>
              </a:lnSpc>
            </a:pPr>
            <a:r>
              <a:rPr lang="hr-HR" sz="1600" dirty="0"/>
              <a:t>A </a:t>
            </a:r>
            <a:r>
              <a:rPr lang="hr-HR" sz="1600" dirty="0" err="1"/>
              <a:t>person</a:t>
            </a:r>
            <a:r>
              <a:rPr lang="hr-HR" sz="1600" dirty="0"/>
              <a:t> </a:t>
            </a:r>
            <a:r>
              <a:rPr lang="hr-HR" sz="1600" dirty="0" err="1"/>
              <a:t>who</a:t>
            </a:r>
            <a:r>
              <a:rPr lang="hr-HR" sz="1600" dirty="0"/>
              <a:t> </a:t>
            </a:r>
            <a:r>
              <a:rPr lang="hr-HR" sz="1600" dirty="0" err="1"/>
              <a:t>talks</a:t>
            </a:r>
            <a:r>
              <a:rPr lang="hr-HR" sz="1600" dirty="0"/>
              <a:t> a </a:t>
            </a:r>
            <a:r>
              <a:rPr lang="hr-HR" sz="1600" dirty="0" err="1"/>
              <a:t>lot</a:t>
            </a:r>
            <a:r>
              <a:rPr lang="hr-HR" sz="1600" dirty="0"/>
              <a:t>.</a:t>
            </a:r>
          </a:p>
          <a:p>
            <a:pPr>
              <a:lnSpc>
                <a:spcPct val="150000"/>
              </a:lnSpc>
            </a:pPr>
            <a:r>
              <a:rPr lang="hr-HR" sz="1600" dirty="0"/>
              <a:t>A </a:t>
            </a:r>
            <a:r>
              <a:rPr lang="hr-HR" sz="1600" dirty="0" err="1"/>
              <a:t>person</a:t>
            </a:r>
            <a:r>
              <a:rPr lang="hr-HR" sz="1600" dirty="0"/>
              <a:t> </a:t>
            </a:r>
            <a:r>
              <a:rPr lang="hr-HR" sz="1600" dirty="0" err="1"/>
              <a:t>who</a:t>
            </a:r>
            <a:r>
              <a:rPr lang="hr-HR" sz="1600" dirty="0"/>
              <a:t> </a:t>
            </a:r>
            <a:r>
              <a:rPr lang="en-US" sz="1600" dirty="0" err="1"/>
              <a:t>determi</a:t>
            </a:r>
            <a:r>
              <a:rPr lang="hr-HR" sz="1600" dirty="0" err="1"/>
              <a:t>nes</a:t>
            </a:r>
            <a:r>
              <a:rPr lang="en-US" sz="1600" dirty="0"/>
              <a:t> not to change </a:t>
            </a:r>
            <a:r>
              <a:rPr lang="hr-HR" sz="1600" dirty="0" err="1"/>
              <a:t>his</a:t>
            </a:r>
            <a:r>
              <a:rPr lang="hr-HR" sz="1600" dirty="0"/>
              <a:t>/</a:t>
            </a:r>
            <a:r>
              <a:rPr lang="hr-HR" sz="1600" dirty="0" err="1"/>
              <a:t>her</a:t>
            </a:r>
            <a:r>
              <a:rPr lang="en-US" sz="1600" dirty="0"/>
              <a:t> ideas, plans, </a:t>
            </a:r>
            <a:r>
              <a:rPr lang="en-US" sz="1600" dirty="0" err="1"/>
              <a:t>etc</a:t>
            </a:r>
            <a:r>
              <a:rPr lang="en-US" sz="1600" dirty="0"/>
              <a:t>, although other people want </a:t>
            </a:r>
            <a:r>
              <a:rPr lang="hr-HR" sz="1600" dirty="0" err="1"/>
              <a:t>them</a:t>
            </a:r>
            <a:r>
              <a:rPr lang="en-US" sz="1600" dirty="0"/>
              <a:t> to</a:t>
            </a:r>
            <a:r>
              <a:rPr lang="hr-HR" sz="1600" dirty="0"/>
              <a:t>.</a:t>
            </a:r>
          </a:p>
          <a:p>
            <a:pPr>
              <a:lnSpc>
                <a:spcPct val="150000"/>
              </a:lnSpc>
            </a:pPr>
            <a:r>
              <a:rPr lang="hr-HR" sz="1600" dirty="0"/>
              <a:t>A </a:t>
            </a:r>
            <a:r>
              <a:rPr lang="hr-HR" sz="1600" dirty="0" err="1"/>
              <a:t>person</a:t>
            </a:r>
            <a:r>
              <a:rPr lang="hr-HR" sz="1600" dirty="0"/>
              <a:t> </a:t>
            </a:r>
            <a:r>
              <a:rPr lang="hr-HR" sz="1600" dirty="0" err="1"/>
              <a:t>who</a:t>
            </a:r>
            <a:r>
              <a:rPr lang="hr-HR" sz="1600" dirty="0"/>
              <a:t> </a:t>
            </a:r>
            <a:r>
              <a:rPr lang="hr-HR" sz="1600" dirty="0" err="1"/>
              <a:t>doesn’t</a:t>
            </a:r>
            <a:r>
              <a:rPr lang="hr-HR" sz="1600" dirty="0"/>
              <a:t> </a:t>
            </a:r>
            <a:r>
              <a:rPr lang="en-US" sz="1600" dirty="0"/>
              <a:t>talk in a proud way about </a:t>
            </a:r>
            <a:r>
              <a:rPr lang="hr-HR" sz="1600" dirty="0" err="1"/>
              <a:t>his</a:t>
            </a:r>
            <a:r>
              <a:rPr lang="hr-HR" sz="1600" dirty="0"/>
              <a:t>/</a:t>
            </a:r>
            <a:r>
              <a:rPr lang="hr-HR" sz="1600" dirty="0" err="1"/>
              <a:t>her</a:t>
            </a:r>
            <a:r>
              <a:rPr lang="en-US" sz="1600" dirty="0"/>
              <a:t> skills or successes</a:t>
            </a:r>
            <a:r>
              <a:rPr lang="hr-HR" sz="1600" dirty="0"/>
              <a:t>.</a:t>
            </a:r>
          </a:p>
          <a:p>
            <a:pPr>
              <a:lnSpc>
                <a:spcPct val="150000"/>
              </a:lnSpc>
            </a:pPr>
            <a:r>
              <a:rPr lang="hr-HR" sz="1600" dirty="0"/>
              <a:t>A </a:t>
            </a:r>
            <a:r>
              <a:rPr lang="hr-HR" sz="1600" dirty="0" err="1"/>
              <a:t>person</a:t>
            </a:r>
            <a:r>
              <a:rPr lang="hr-HR" sz="1600" dirty="0"/>
              <a:t> </a:t>
            </a:r>
            <a:r>
              <a:rPr lang="hr-HR" sz="1600" dirty="0" err="1"/>
              <a:t>who</a:t>
            </a:r>
            <a:r>
              <a:rPr lang="hr-HR" sz="1600" dirty="0"/>
              <a:t> </a:t>
            </a:r>
            <a:r>
              <a:rPr lang="en-US" sz="1600" dirty="0" err="1"/>
              <a:t>believ</a:t>
            </a:r>
            <a:r>
              <a:rPr lang="hr-HR" sz="1600" dirty="0" err="1"/>
              <a:t>es</a:t>
            </a:r>
            <a:r>
              <a:rPr lang="en-US" sz="1600" dirty="0"/>
              <a:t> that </a:t>
            </a:r>
            <a:r>
              <a:rPr lang="hr-HR" sz="1600" dirty="0"/>
              <a:t>he/</a:t>
            </a:r>
            <a:r>
              <a:rPr lang="hr-HR" sz="1600" dirty="0" err="1"/>
              <a:t>she</a:t>
            </a:r>
            <a:r>
              <a:rPr lang="en-US" sz="1600" dirty="0"/>
              <a:t> </a:t>
            </a:r>
            <a:r>
              <a:rPr lang="hr-HR" sz="1600" dirty="0" err="1"/>
              <a:t>is</a:t>
            </a:r>
            <a:r>
              <a:rPr lang="en-US" sz="1600" dirty="0"/>
              <a:t> better or more important than other people</a:t>
            </a:r>
            <a:r>
              <a:rPr lang="hr-HR" sz="1600" dirty="0"/>
              <a:t>.</a:t>
            </a:r>
          </a:p>
        </p:txBody>
      </p:sp>
      <p:sp>
        <p:nvSpPr>
          <p:cNvPr id="11" name="TekstniOkvir 10">
            <a:extLst>
              <a:ext uri="{FF2B5EF4-FFF2-40B4-BE49-F238E27FC236}">
                <a16:creationId xmlns:a16="http://schemas.microsoft.com/office/drawing/2014/main" xmlns="" id="{1AF6DC97-1789-47D5-9440-52F9671B8D34}"/>
              </a:ext>
            </a:extLst>
          </p:cNvPr>
          <p:cNvSpPr txBox="1"/>
          <p:nvPr/>
        </p:nvSpPr>
        <p:spPr>
          <a:xfrm>
            <a:off x="320428" y="1330939"/>
            <a:ext cx="8763001" cy="2639441"/>
          </a:xfrm>
          <a:prstGeom prst="rect">
            <a:avLst/>
          </a:prstGeom>
          <a:solidFill>
            <a:srgbClr val="FFE7FF"/>
          </a:solidFill>
          <a:ln w="38100">
            <a:solidFill>
              <a:srgbClr val="CC00CC"/>
            </a:solidFill>
          </a:ln>
        </p:spPr>
        <p:txBody>
          <a:bodyPr wrap="square" rtlCol="0">
            <a:spAutoFit/>
          </a:bodyPr>
          <a:lstStyle/>
          <a:p>
            <a:pPr>
              <a:lnSpc>
                <a:spcPct val="150000"/>
              </a:lnSpc>
            </a:pPr>
            <a:r>
              <a:rPr lang="hr-HR" sz="1600" dirty="0"/>
              <a:t>A </a:t>
            </a:r>
            <a:r>
              <a:rPr lang="hr-HR" sz="1600" dirty="0" err="1"/>
              <a:t>pearson</a:t>
            </a:r>
            <a:r>
              <a:rPr lang="hr-HR" sz="1600" dirty="0"/>
              <a:t> </a:t>
            </a:r>
            <a:r>
              <a:rPr lang="hr-HR" sz="1600" dirty="0" err="1"/>
              <a:t>who</a:t>
            </a:r>
            <a:r>
              <a:rPr lang="hr-HR" sz="1600" dirty="0"/>
              <a:t> </a:t>
            </a:r>
            <a:r>
              <a:rPr lang="en-US" sz="1600" dirty="0" err="1"/>
              <a:t>spea</a:t>
            </a:r>
            <a:r>
              <a:rPr lang="hr-HR" sz="1600" dirty="0"/>
              <a:t>s</a:t>
            </a:r>
            <a:r>
              <a:rPr lang="en-US" sz="1600" dirty="0"/>
              <a:t> honestly and say</a:t>
            </a:r>
            <a:r>
              <a:rPr lang="hr-HR" sz="1600" dirty="0"/>
              <a:t>s</a:t>
            </a:r>
            <a:r>
              <a:rPr lang="en-US" sz="1600" dirty="0"/>
              <a:t> what </a:t>
            </a:r>
            <a:r>
              <a:rPr lang="hr-HR" sz="1600" dirty="0"/>
              <a:t>he/</a:t>
            </a:r>
            <a:r>
              <a:rPr lang="hr-HR" sz="1600" dirty="0" err="1"/>
              <a:t>she</a:t>
            </a:r>
            <a:r>
              <a:rPr lang="en-US" sz="1600" dirty="0"/>
              <a:t> really think</a:t>
            </a:r>
            <a:r>
              <a:rPr lang="hr-HR" sz="1600" dirty="0"/>
              <a:t>s.</a:t>
            </a:r>
          </a:p>
          <a:p>
            <a:pPr>
              <a:lnSpc>
                <a:spcPct val="150000"/>
              </a:lnSpc>
            </a:pPr>
            <a:r>
              <a:rPr lang="hr-HR" sz="1600" dirty="0"/>
              <a:t>A </a:t>
            </a:r>
            <a:r>
              <a:rPr lang="hr-HR" sz="1600" dirty="0" err="1"/>
              <a:t>person</a:t>
            </a:r>
            <a:r>
              <a:rPr lang="hr-HR" sz="1600" dirty="0"/>
              <a:t> </a:t>
            </a:r>
            <a:r>
              <a:rPr lang="hr-HR" sz="1600" dirty="0" err="1"/>
              <a:t>who</a:t>
            </a:r>
            <a:r>
              <a:rPr lang="hr-HR" sz="1600" dirty="0"/>
              <a:t> </a:t>
            </a:r>
            <a:r>
              <a:rPr lang="hr-HR" sz="1600" dirty="0" err="1"/>
              <a:t>has</a:t>
            </a:r>
            <a:r>
              <a:rPr lang="hr-HR" sz="1600" dirty="0"/>
              <a:t> </a:t>
            </a:r>
            <a:r>
              <a:rPr lang="en-US" sz="1600" dirty="0"/>
              <a:t>an obligation to do something, or ha</a:t>
            </a:r>
            <a:r>
              <a:rPr lang="hr-HR" sz="1600" dirty="0"/>
              <a:t>s</a:t>
            </a:r>
            <a:r>
              <a:rPr lang="en-US" sz="1600" dirty="0"/>
              <a:t> control over or care for someone, as part of one's job or role.</a:t>
            </a:r>
            <a:endParaRPr lang="hr-HR" sz="1600" dirty="0"/>
          </a:p>
          <a:p>
            <a:pPr>
              <a:lnSpc>
                <a:spcPct val="150000"/>
              </a:lnSpc>
            </a:pPr>
            <a:r>
              <a:rPr lang="hr-HR" sz="1600" dirty="0"/>
              <a:t>A </a:t>
            </a:r>
            <a:r>
              <a:rPr lang="hr-HR" sz="1600" dirty="0" err="1"/>
              <a:t>person</a:t>
            </a:r>
            <a:r>
              <a:rPr lang="hr-HR" sz="1600" dirty="0"/>
              <a:t> </a:t>
            </a:r>
            <a:r>
              <a:rPr lang="hr-HR" sz="1600" dirty="0" err="1"/>
              <a:t>who</a:t>
            </a:r>
            <a:r>
              <a:rPr lang="hr-HR" sz="1600" dirty="0"/>
              <a:t> </a:t>
            </a:r>
            <a:r>
              <a:rPr lang="hr-HR" sz="1600" dirty="0" err="1"/>
              <a:t>is</a:t>
            </a:r>
            <a:r>
              <a:rPr lang="hr-HR" sz="1600" dirty="0"/>
              <a:t> u</a:t>
            </a:r>
            <a:r>
              <a:rPr lang="en-US" sz="1600" dirty="0" err="1"/>
              <a:t>nhappy</a:t>
            </a:r>
            <a:r>
              <a:rPr lang="en-US" sz="1600" dirty="0"/>
              <a:t> and angry because </a:t>
            </a:r>
            <a:r>
              <a:rPr lang="hr-HR" sz="1600" dirty="0"/>
              <a:t>he/</a:t>
            </a:r>
            <a:r>
              <a:rPr lang="hr-HR" sz="1600" dirty="0" err="1"/>
              <a:t>she</a:t>
            </a:r>
            <a:r>
              <a:rPr lang="en-US" sz="1600" dirty="0"/>
              <a:t> want</a:t>
            </a:r>
            <a:r>
              <a:rPr lang="hr-HR" sz="1600" dirty="0"/>
              <a:t>s</a:t>
            </a:r>
            <a:r>
              <a:rPr lang="en-US" sz="1600" dirty="0"/>
              <a:t> something that someone else has</a:t>
            </a:r>
            <a:r>
              <a:rPr lang="hr-HR" sz="1600" dirty="0"/>
              <a:t>.</a:t>
            </a:r>
          </a:p>
          <a:p>
            <a:pPr>
              <a:lnSpc>
                <a:spcPct val="150000"/>
              </a:lnSpc>
            </a:pPr>
            <a:r>
              <a:rPr lang="hr-HR" sz="1600" dirty="0"/>
              <a:t>A </a:t>
            </a:r>
            <a:r>
              <a:rPr lang="hr-HR" sz="1600" dirty="0" err="1"/>
              <a:t>person</a:t>
            </a:r>
            <a:r>
              <a:rPr lang="hr-HR" sz="1600" dirty="0"/>
              <a:t> </a:t>
            </a:r>
            <a:r>
              <a:rPr lang="hr-HR" sz="1600" dirty="0" err="1"/>
              <a:t>who</a:t>
            </a:r>
            <a:r>
              <a:rPr lang="hr-HR" sz="1600" dirty="0"/>
              <a:t> </a:t>
            </a:r>
            <a:r>
              <a:rPr lang="hr-HR" sz="1600" dirty="0" err="1"/>
              <a:t>is</a:t>
            </a:r>
            <a:r>
              <a:rPr lang="hr-HR" sz="1600" dirty="0"/>
              <a:t> </a:t>
            </a:r>
            <a:r>
              <a:rPr lang="en-US" sz="1600" dirty="0"/>
              <a:t>often unfriendly because </a:t>
            </a:r>
            <a:r>
              <a:rPr lang="hr-HR" sz="1600" dirty="0"/>
              <a:t>he/</a:t>
            </a:r>
            <a:r>
              <a:rPr lang="hr-HR" sz="1600" dirty="0" err="1"/>
              <a:t>she</a:t>
            </a:r>
            <a:r>
              <a:rPr lang="en-US" sz="1600" dirty="0"/>
              <a:t> feel</a:t>
            </a:r>
            <a:r>
              <a:rPr lang="hr-HR" sz="1600" dirty="0"/>
              <a:t>s</a:t>
            </a:r>
            <a:r>
              <a:rPr lang="en-US" sz="1600" dirty="0"/>
              <a:t> angry or unhappy</a:t>
            </a:r>
            <a:r>
              <a:rPr lang="hr-HR" sz="1600" dirty="0"/>
              <a:t>.</a:t>
            </a:r>
          </a:p>
          <a:p>
            <a:pPr>
              <a:lnSpc>
                <a:spcPct val="150000"/>
              </a:lnSpc>
            </a:pPr>
            <a:r>
              <a:rPr lang="hr-HR" sz="1600" dirty="0"/>
              <a:t>A </a:t>
            </a:r>
            <a:r>
              <a:rPr lang="hr-HR" sz="1600" dirty="0" err="1"/>
              <a:t>person</a:t>
            </a:r>
            <a:r>
              <a:rPr lang="hr-HR" sz="1600" dirty="0"/>
              <a:t> </a:t>
            </a:r>
            <a:r>
              <a:rPr lang="hr-HR" sz="1600" dirty="0" err="1"/>
              <a:t>who</a:t>
            </a:r>
            <a:r>
              <a:rPr lang="hr-HR" sz="1600" dirty="0"/>
              <a:t> c</a:t>
            </a:r>
            <a:r>
              <a:rPr lang="en-US" sz="1600" dirty="0" err="1"/>
              <a:t>ar</a:t>
            </a:r>
            <a:r>
              <a:rPr lang="hr-HR" sz="1600" dirty="0" err="1"/>
              <a:t>es</a:t>
            </a:r>
            <a:r>
              <a:rPr lang="hr-HR" sz="1600" dirty="0"/>
              <a:t> </a:t>
            </a:r>
            <a:r>
              <a:rPr lang="en-US" sz="1600" dirty="0"/>
              <a:t>only about </a:t>
            </a:r>
            <a:r>
              <a:rPr lang="hr-HR" sz="1600" dirty="0" err="1"/>
              <a:t>him</a:t>
            </a:r>
            <a:r>
              <a:rPr lang="en-US" sz="1600" dirty="0"/>
              <a:t>self</a:t>
            </a:r>
            <a:r>
              <a:rPr lang="hr-HR" sz="1600" dirty="0"/>
              <a:t>/</a:t>
            </a:r>
            <a:r>
              <a:rPr lang="hr-HR" sz="1600" dirty="0" err="1"/>
              <a:t>herself</a:t>
            </a:r>
            <a:r>
              <a:rPr lang="hr-HR" sz="1600" dirty="0"/>
              <a:t> </a:t>
            </a:r>
            <a:r>
              <a:rPr lang="en-US" sz="1600" dirty="0"/>
              <a:t>and not other people</a:t>
            </a:r>
            <a:r>
              <a:rPr lang="hr-HR" sz="1600" dirty="0"/>
              <a:t>.</a:t>
            </a:r>
          </a:p>
          <a:p>
            <a:pPr>
              <a:lnSpc>
                <a:spcPct val="150000"/>
              </a:lnSpc>
            </a:pPr>
            <a:r>
              <a:rPr lang="hr-HR" sz="1600" dirty="0"/>
              <a:t>A </a:t>
            </a:r>
            <a:r>
              <a:rPr lang="hr-HR" sz="1600" dirty="0" err="1"/>
              <a:t>person</a:t>
            </a:r>
            <a:r>
              <a:rPr lang="hr-HR" sz="1600" dirty="0"/>
              <a:t> </a:t>
            </a:r>
            <a:r>
              <a:rPr lang="hr-HR" sz="1600" dirty="0" err="1"/>
              <a:t>who</a:t>
            </a:r>
            <a:r>
              <a:rPr lang="hr-HR" sz="1600" dirty="0"/>
              <a:t> </a:t>
            </a:r>
            <a:r>
              <a:rPr lang="en-US" sz="1600" dirty="0"/>
              <a:t>always </a:t>
            </a:r>
            <a:r>
              <a:rPr lang="en-US" sz="1600" dirty="0" err="1"/>
              <a:t>lik</a:t>
            </a:r>
            <a:r>
              <a:rPr lang="hr-HR" sz="1600" dirty="0" err="1"/>
              <a:t>es</a:t>
            </a:r>
            <a:r>
              <a:rPr lang="en-US" sz="1600" dirty="0"/>
              <a:t> and support</a:t>
            </a:r>
            <a:r>
              <a:rPr lang="hr-HR" sz="1600" dirty="0"/>
              <a:t>s</a:t>
            </a:r>
            <a:r>
              <a:rPr lang="en-US" sz="1600" dirty="0"/>
              <a:t> someone or something, sometimes when other people do not</a:t>
            </a:r>
            <a:r>
              <a:rPr lang="hr-HR" sz="1600" dirty="0"/>
              <a:t>.</a:t>
            </a:r>
          </a:p>
        </p:txBody>
      </p:sp>
    </p:spTree>
    <p:extLst>
      <p:ext uri="{BB962C8B-B14F-4D97-AF65-F5344CB8AC3E}">
        <p14:creationId xmlns:p14="http://schemas.microsoft.com/office/powerpoint/2010/main" xmlns="" val="24218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13854"/>
            <a:ext cx="12192000" cy="6871854"/>
          </a:xfrm>
          <a:prstGeom prst="rect">
            <a:avLst/>
          </a:prstGeom>
        </p:spPr>
      </p:pic>
      <p:sp>
        <p:nvSpPr>
          <p:cNvPr id="5" name="TekstniOkvir 4">
            <a:extLst>
              <a:ext uri="{FF2B5EF4-FFF2-40B4-BE49-F238E27FC236}">
                <a16:creationId xmlns:a16="http://schemas.microsoft.com/office/drawing/2014/main" xmlns="" id="{D56C42F9-CBFE-43E3-8E5D-99EBA96031F1}"/>
              </a:ext>
            </a:extLst>
          </p:cNvPr>
          <p:cNvSpPr txBox="1"/>
          <p:nvPr/>
        </p:nvSpPr>
        <p:spPr>
          <a:xfrm>
            <a:off x="365650" y="216454"/>
            <a:ext cx="11636960" cy="4947765"/>
          </a:xfrm>
          <a:prstGeom prst="rect">
            <a:avLst/>
          </a:prstGeom>
          <a:solidFill>
            <a:srgbClr val="FFE7FF"/>
          </a:solidFill>
          <a:ln w="38100">
            <a:solidFill>
              <a:srgbClr val="CC00CC"/>
            </a:solidFill>
          </a:ln>
        </p:spPr>
        <p:txBody>
          <a:bodyPr wrap="square" rtlCol="0">
            <a:spAutoFit/>
          </a:bodyPr>
          <a:lstStyle/>
          <a:p>
            <a:pPr>
              <a:lnSpc>
                <a:spcPct val="200000"/>
              </a:lnSpc>
            </a:pPr>
            <a:r>
              <a:rPr lang="hr-HR" sz="1600" dirty="0"/>
              <a:t>A </a:t>
            </a:r>
            <a:r>
              <a:rPr lang="hr-HR" sz="1600" dirty="0" err="1"/>
              <a:t>person</a:t>
            </a:r>
            <a:r>
              <a:rPr lang="hr-HR" sz="1600" dirty="0"/>
              <a:t> </a:t>
            </a:r>
            <a:r>
              <a:rPr lang="hr-HR" sz="1600" dirty="0" err="1"/>
              <a:t>who</a:t>
            </a:r>
            <a:r>
              <a:rPr lang="hr-HR" sz="1600" dirty="0"/>
              <a:t> </a:t>
            </a:r>
            <a:r>
              <a:rPr lang="en-US" sz="1600" dirty="0"/>
              <a:t>always </a:t>
            </a:r>
            <a:r>
              <a:rPr lang="en-US" sz="1600" dirty="0" err="1"/>
              <a:t>lik</a:t>
            </a:r>
            <a:r>
              <a:rPr lang="hr-HR" sz="1600" dirty="0" err="1"/>
              <a:t>es</a:t>
            </a:r>
            <a:r>
              <a:rPr lang="en-US" sz="1600" dirty="0"/>
              <a:t> and support</a:t>
            </a:r>
            <a:r>
              <a:rPr lang="hr-HR" sz="1600" dirty="0"/>
              <a:t>s</a:t>
            </a:r>
            <a:r>
              <a:rPr lang="en-US" sz="1600" dirty="0"/>
              <a:t> someone or something, sometimes when other people do not</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c</a:t>
            </a:r>
            <a:r>
              <a:rPr lang="en-US" sz="1600" dirty="0" err="1"/>
              <a:t>ar</a:t>
            </a:r>
            <a:r>
              <a:rPr lang="hr-HR" sz="1600" dirty="0" err="1"/>
              <a:t>es</a:t>
            </a:r>
            <a:r>
              <a:rPr lang="hr-HR" sz="1600" dirty="0"/>
              <a:t> </a:t>
            </a:r>
            <a:r>
              <a:rPr lang="en-US" sz="1600" dirty="0"/>
              <a:t>only about </a:t>
            </a:r>
            <a:r>
              <a:rPr lang="hr-HR" sz="1600" dirty="0" err="1"/>
              <a:t>him</a:t>
            </a:r>
            <a:r>
              <a:rPr lang="en-US" sz="1600" dirty="0"/>
              <a:t>self</a:t>
            </a:r>
            <a:r>
              <a:rPr lang="hr-HR" sz="1600" dirty="0"/>
              <a:t>/</a:t>
            </a:r>
            <a:r>
              <a:rPr lang="hr-HR" sz="1600" dirty="0" err="1"/>
              <a:t>herself</a:t>
            </a:r>
            <a:r>
              <a:rPr lang="hr-HR" sz="1600" dirty="0"/>
              <a:t> </a:t>
            </a:r>
            <a:r>
              <a:rPr lang="en-US" sz="1600" dirty="0"/>
              <a:t>and not other people</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hr-HR" sz="1600" dirty="0" err="1"/>
              <a:t>talks</a:t>
            </a:r>
            <a:r>
              <a:rPr lang="hr-HR" sz="1600" dirty="0"/>
              <a:t> a </a:t>
            </a:r>
            <a:r>
              <a:rPr lang="hr-HR" sz="1600" dirty="0" err="1"/>
              <a:t>lot</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en-US" sz="1600" dirty="0" err="1"/>
              <a:t>believ</a:t>
            </a:r>
            <a:r>
              <a:rPr lang="hr-HR" sz="1600" dirty="0" err="1"/>
              <a:t>es</a:t>
            </a:r>
            <a:r>
              <a:rPr lang="en-US" sz="1600" dirty="0"/>
              <a:t> that </a:t>
            </a:r>
            <a:r>
              <a:rPr lang="hr-HR" sz="1600" dirty="0"/>
              <a:t>he/</a:t>
            </a:r>
            <a:r>
              <a:rPr lang="hr-HR" sz="1600" dirty="0" err="1"/>
              <a:t>she</a:t>
            </a:r>
            <a:r>
              <a:rPr lang="en-US" sz="1600" dirty="0"/>
              <a:t> </a:t>
            </a:r>
            <a:r>
              <a:rPr lang="hr-HR" sz="1600" dirty="0" err="1"/>
              <a:t>is</a:t>
            </a:r>
            <a:r>
              <a:rPr lang="en-US" sz="1600" dirty="0"/>
              <a:t> better or more important than other people</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hr-HR" sz="1600" dirty="0" err="1"/>
              <a:t>has</a:t>
            </a:r>
            <a:r>
              <a:rPr lang="hr-HR" sz="1600" dirty="0"/>
              <a:t> </a:t>
            </a:r>
            <a:r>
              <a:rPr lang="en-US" sz="1600" dirty="0"/>
              <a:t>an obligation to do something, or ha</a:t>
            </a:r>
            <a:r>
              <a:rPr lang="hr-HR" sz="1600" dirty="0"/>
              <a:t>s</a:t>
            </a:r>
            <a:r>
              <a:rPr lang="en-US" sz="1600" dirty="0"/>
              <a:t> control over or care for someone, as part of one's job or role.</a:t>
            </a:r>
            <a:endParaRPr lang="hr-HR" sz="1600" dirty="0"/>
          </a:p>
          <a:p>
            <a:pPr>
              <a:lnSpc>
                <a:spcPct val="200000"/>
              </a:lnSpc>
            </a:pPr>
            <a:r>
              <a:rPr lang="hr-HR" sz="1600" dirty="0"/>
              <a:t>A </a:t>
            </a:r>
            <a:r>
              <a:rPr lang="hr-HR" sz="1600" dirty="0" err="1"/>
              <a:t>pearson</a:t>
            </a:r>
            <a:r>
              <a:rPr lang="hr-HR" sz="1600" dirty="0"/>
              <a:t> </a:t>
            </a:r>
            <a:r>
              <a:rPr lang="hr-HR" sz="1600" dirty="0" err="1"/>
              <a:t>who</a:t>
            </a:r>
            <a:r>
              <a:rPr lang="hr-HR" sz="1600" dirty="0"/>
              <a:t> </a:t>
            </a:r>
            <a:r>
              <a:rPr lang="en-US" sz="1600" dirty="0" err="1"/>
              <a:t>spea</a:t>
            </a:r>
            <a:r>
              <a:rPr lang="hr-HR" sz="1600" dirty="0" err="1"/>
              <a:t>ks</a:t>
            </a:r>
            <a:r>
              <a:rPr lang="en-US" sz="1600" dirty="0"/>
              <a:t> honestly and say</a:t>
            </a:r>
            <a:r>
              <a:rPr lang="hr-HR" sz="1600" dirty="0"/>
              <a:t>s</a:t>
            </a:r>
            <a:r>
              <a:rPr lang="en-US" sz="1600" dirty="0"/>
              <a:t> what </a:t>
            </a:r>
            <a:r>
              <a:rPr lang="hr-HR" sz="1600" dirty="0"/>
              <a:t>he/</a:t>
            </a:r>
            <a:r>
              <a:rPr lang="hr-HR" sz="1600" dirty="0" err="1"/>
              <a:t>she</a:t>
            </a:r>
            <a:r>
              <a:rPr lang="en-US" sz="1600" dirty="0"/>
              <a:t> really think</a:t>
            </a:r>
            <a:r>
              <a:rPr lang="hr-HR" sz="1600" dirty="0"/>
              <a:t>s.</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en-US" sz="1600" dirty="0" err="1"/>
              <a:t>determi</a:t>
            </a:r>
            <a:r>
              <a:rPr lang="hr-HR" sz="1600" dirty="0" err="1"/>
              <a:t>nes</a:t>
            </a:r>
            <a:r>
              <a:rPr lang="en-US" sz="1600" dirty="0"/>
              <a:t> not to change </a:t>
            </a:r>
            <a:r>
              <a:rPr lang="hr-HR" sz="1600" dirty="0" err="1"/>
              <a:t>his</a:t>
            </a:r>
            <a:r>
              <a:rPr lang="hr-HR" sz="1600" dirty="0"/>
              <a:t>/</a:t>
            </a:r>
            <a:r>
              <a:rPr lang="hr-HR" sz="1600" dirty="0" err="1"/>
              <a:t>her</a:t>
            </a:r>
            <a:r>
              <a:rPr lang="en-US" sz="1600" dirty="0"/>
              <a:t> ideas, plans, </a:t>
            </a:r>
            <a:r>
              <a:rPr lang="en-US" sz="1600" dirty="0" err="1"/>
              <a:t>etc</a:t>
            </a:r>
            <a:r>
              <a:rPr lang="en-US" sz="1600" dirty="0"/>
              <a:t>, although other people want </a:t>
            </a:r>
            <a:r>
              <a:rPr lang="hr-HR" sz="1600" dirty="0" err="1"/>
              <a:t>them</a:t>
            </a:r>
            <a:r>
              <a:rPr lang="en-US" sz="1600" dirty="0"/>
              <a:t> to</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hr-HR" sz="1600" dirty="0" err="1"/>
              <a:t>is</a:t>
            </a:r>
            <a:r>
              <a:rPr lang="hr-HR" sz="1600" dirty="0"/>
              <a:t> u</a:t>
            </a:r>
            <a:r>
              <a:rPr lang="en-US" sz="1600" dirty="0" err="1"/>
              <a:t>nhappy</a:t>
            </a:r>
            <a:r>
              <a:rPr lang="en-US" sz="1600" dirty="0"/>
              <a:t> and angry because </a:t>
            </a:r>
            <a:r>
              <a:rPr lang="hr-HR" sz="1600" dirty="0"/>
              <a:t>he/</a:t>
            </a:r>
            <a:r>
              <a:rPr lang="hr-HR" sz="1600" dirty="0" err="1"/>
              <a:t>she</a:t>
            </a:r>
            <a:r>
              <a:rPr lang="en-US" sz="1600" dirty="0"/>
              <a:t> want</a:t>
            </a:r>
            <a:r>
              <a:rPr lang="hr-HR" sz="1600" dirty="0"/>
              <a:t>s</a:t>
            </a:r>
            <a:r>
              <a:rPr lang="en-US" sz="1600" dirty="0"/>
              <a:t> something that someone else has</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hr-HR" sz="1600" dirty="0" err="1"/>
              <a:t>is</a:t>
            </a:r>
            <a:r>
              <a:rPr lang="hr-HR" sz="1600" dirty="0"/>
              <a:t> </a:t>
            </a:r>
            <a:r>
              <a:rPr lang="en-US" sz="1600" dirty="0"/>
              <a:t>often unfriendly because </a:t>
            </a:r>
            <a:r>
              <a:rPr lang="hr-HR" sz="1600" dirty="0"/>
              <a:t>he/</a:t>
            </a:r>
            <a:r>
              <a:rPr lang="hr-HR" sz="1600" dirty="0" err="1"/>
              <a:t>she</a:t>
            </a:r>
            <a:r>
              <a:rPr lang="en-US" sz="1600" dirty="0"/>
              <a:t> feel</a:t>
            </a:r>
            <a:r>
              <a:rPr lang="hr-HR" sz="1600" dirty="0"/>
              <a:t>s</a:t>
            </a:r>
            <a:r>
              <a:rPr lang="en-US" sz="1600" dirty="0"/>
              <a:t> angry or unhappy</a:t>
            </a:r>
            <a:r>
              <a:rPr lang="hr-HR" sz="1600" dirty="0"/>
              <a:t>.</a:t>
            </a:r>
          </a:p>
          <a:p>
            <a:pPr>
              <a:lnSpc>
                <a:spcPct val="200000"/>
              </a:lnSpc>
            </a:pPr>
            <a:r>
              <a:rPr lang="hr-HR" sz="1600" dirty="0"/>
              <a:t>A </a:t>
            </a:r>
            <a:r>
              <a:rPr lang="hr-HR" sz="1600" dirty="0" err="1"/>
              <a:t>person</a:t>
            </a:r>
            <a:r>
              <a:rPr lang="hr-HR" sz="1600" dirty="0"/>
              <a:t> </a:t>
            </a:r>
            <a:r>
              <a:rPr lang="hr-HR" sz="1600" dirty="0" err="1"/>
              <a:t>who</a:t>
            </a:r>
            <a:r>
              <a:rPr lang="hr-HR" sz="1600" dirty="0"/>
              <a:t> </a:t>
            </a:r>
            <a:r>
              <a:rPr lang="hr-HR" sz="1600" dirty="0" err="1"/>
              <a:t>doesn’t</a:t>
            </a:r>
            <a:r>
              <a:rPr lang="hr-HR" sz="1600" dirty="0"/>
              <a:t> </a:t>
            </a:r>
            <a:r>
              <a:rPr lang="en-US" sz="1600" dirty="0"/>
              <a:t>talk in a proud way about </a:t>
            </a:r>
            <a:r>
              <a:rPr lang="hr-HR" sz="1600" dirty="0" err="1"/>
              <a:t>his</a:t>
            </a:r>
            <a:r>
              <a:rPr lang="hr-HR" sz="1600" dirty="0"/>
              <a:t>/</a:t>
            </a:r>
            <a:r>
              <a:rPr lang="hr-HR" sz="1600" dirty="0" err="1"/>
              <a:t>her</a:t>
            </a:r>
            <a:r>
              <a:rPr lang="en-US" sz="1600" dirty="0"/>
              <a:t> skills or successes</a:t>
            </a:r>
            <a:r>
              <a:rPr lang="hr-HR" sz="1600" dirty="0"/>
              <a:t>.</a:t>
            </a:r>
          </a:p>
        </p:txBody>
      </p:sp>
      <p:sp>
        <p:nvSpPr>
          <p:cNvPr id="8" name="TekstniOkvir 7">
            <a:extLst>
              <a:ext uri="{FF2B5EF4-FFF2-40B4-BE49-F238E27FC236}">
                <a16:creationId xmlns:a16="http://schemas.microsoft.com/office/drawing/2014/main" xmlns="" id="{3A03B927-5448-4FE4-986B-0C156614E511}"/>
              </a:ext>
            </a:extLst>
          </p:cNvPr>
          <p:cNvSpPr txBox="1"/>
          <p:nvPr/>
        </p:nvSpPr>
        <p:spPr>
          <a:xfrm>
            <a:off x="8984202" y="316145"/>
            <a:ext cx="1837678" cy="372862"/>
          </a:xfrm>
          <a:prstGeom prst="rect">
            <a:avLst/>
          </a:prstGeom>
          <a:noFill/>
        </p:spPr>
        <p:txBody>
          <a:bodyPr wrap="square" rtlCol="0">
            <a:spAutoFit/>
          </a:bodyPr>
          <a:lstStyle/>
          <a:p>
            <a:r>
              <a:rPr lang="hr-HR" b="1" dirty="0">
                <a:solidFill>
                  <a:srgbClr val="FF33CC"/>
                </a:solidFill>
              </a:rPr>
              <a:t>LOYAL</a:t>
            </a:r>
          </a:p>
        </p:txBody>
      </p:sp>
      <p:sp>
        <p:nvSpPr>
          <p:cNvPr id="9" name="TekstniOkvir 8">
            <a:extLst>
              <a:ext uri="{FF2B5EF4-FFF2-40B4-BE49-F238E27FC236}">
                <a16:creationId xmlns:a16="http://schemas.microsoft.com/office/drawing/2014/main" xmlns="" id="{E79B6011-7188-45BC-B285-860067894FD6}"/>
              </a:ext>
            </a:extLst>
          </p:cNvPr>
          <p:cNvSpPr txBox="1"/>
          <p:nvPr/>
        </p:nvSpPr>
        <p:spPr>
          <a:xfrm>
            <a:off x="6184130" y="889895"/>
            <a:ext cx="1837678" cy="372862"/>
          </a:xfrm>
          <a:prstGeom prst="rect">
            <a:avLst/>
          </a:prstGeom>
          <a:noFill/>
        </p:spPr>
        <p:txBody>
          <a:bodyPr wrap="square" rtlCol="0">
            <a:spAutoFit/>
          </a:bodyPr>
          <a:lstStyle/>
          <a:p>
            <a:r>
              <a:rPr lang="hr-HR" b="1" dirty="0">
                <a:solidFill>
                  <a:srgbClr val="FF33CC"/>
                </a:solidFill>
              </a:rPr>
              <a:t>SELFISH</a:t>
            </a:r>
          </a:p>
        </p:txBody>
      </p:sp>
      <p:sp>
        <p:nvSpPr>
          <p:cNvPr id="10" name="TekstniOkvir 9">
            <a:extLst>
              <a:ext uri="{FF2B5EF4-FFF2-40B4-BE49-F238E27FC236}">
                <a16:creationId xmlns:a16="http://schemas.microsoft.com/office/drawing/2014/main" xmlns="" id="{A80B8A4D-D4EC-4A8C-BBC8-1FE4A2ACBA09}"/>
              </a:ext>
            </a:extLst>
          </p:cNvPr>
          <p:cNvSpPr txBox="1"/>
          <p:nvPr/>
        </p:nvSpPr>
        <p:spPr>
          <a:xfrm>
            <a:off x="2558249" y="1320919"/>
            <a:ext cx="1837678" cy="372862"/>
          </a:xfrm>
          <a:prstGeom prst="rect">
            <a:avLst/>
          </a:prstGeom>
          <a:noFill/>
        </p:spPr>
        <p:txBody>
          <a:bodyPr wrap="square" rtlCol="0">
            <a:spAutoFit/>
          </a:bodyPr>
          <a:lstStyle/>
          <a:p>
            <a:r>
              <a:rPr lang="hr-HR" b="1" dirty="0">
                <a:solidFill>
                  <a:srgbClr val="FF33CC"/>
                </a:solidFill>
              </a:rPr>
              <a:t>TALKATIVE</a:t>
            </a:r>
          </a:p>
        </p:txBody>
      </p:sp>
      <p:sp>
        <p:nvSpPr>
          <p:cNvPr id="11" name="TekstniOkvir 10">
            <a:extLst>
              <a:ext uri="{FF2B5EF4-FFF2-40B4-BE49-F238E27FC236}">
                <a16:creationId xmlns:a16="http://schemas.microsoft.com/office/drawing/2014/main" xmlns="" id="{1D9ECC8A-35ED-44F9-8732-E9146598E1A9}"/>
              </a:ext>
            </a:extLst>
          </p:cNvPr>
          <p:cNvSpPr txBox="1"/>
          <p:nvPr/>
        </p:nvSpPr>
        <p:spPr>
          <a:xfrm>
            <a:off x="7271227" y="1827067"/>
            <a:ext cx="1837678" cy="372862"/>
          </a:xfrm>
          <a:prstGeom prst="rect">
            <a:avLst/>
          </a:prstGeom>
          <a:noFill/>
        </p:spPr>
        <p:txBody>
          <a:bodyPr wrap="square" rtlCol="0">
            <a:spAutoFit/>
          </a:bodyPr>
          <a:lstStyle/>
          <a:p>
            <a:r>
              <a:rPr lang="hr-HR" b="1" dirty="0">
                <a:solidFill>
                  <a:srgbClr val="FF33CC"/>
                </a:solidFill>
              </a:rPr>
              <a:t>ARROGANT</a:t>
            </a:r>
          </a:p>
        </p:txBody>
      </p:sp>
      <p:sp>
        <p:nvSpPr>
          <p:cNvPr id="12" name="TekstniOkvir 11">
            <a:extLst>
              <a:ext uri="{FF2B5EF4-FFF2-40B4-BE49-F238E27FC236}">
                <a16:creationId xmlns:a16="http://schemas.microsoft.com/office/drawing/2014/main" xmlns="" id="{9F76427E-9346-4564-A25A-0F135C8B3B0D}"/>
              </a:ext>
            </a:extLst>
          </p:cNvPr>
          <p:cNvSpPr txBox="1"/>
          <p:nvPr/>
        </p:nvSpPr>
        <p:spPr>
          <a:xfrm>
            <a:off x="10164932" y="2316163"/>
            <a:ext cx="1837678" cy="372862"/>
          </a:xfrm>
          <a:prstGeom prst="rect">
            <a:avLst/>
          </a:prstGeom>
          <a:noFill/>
        </p:spPr>
        <p:txBody>
          <a:bodyPr wrap="square" rtlCol="0">
            <a:spAutoFit/>
          </a:bodyPr>
          <a:lstStyle/>
          <a:p>
            <a:r>
              <a:rPr lang="hr-HR" b="1" dirty="0">
                <a:solidFill>
                  <a:srgbClr val="FF33CC"/>
                </a:solidFill>
              </a:rPr>
              <a:t>RESPONSIBLE</a:t>
            </a:r>
          </a:p>
        </p:txBody>
      </p:sp>
      <p:sp>
        <p:nvSpPr>
          <p:cNvPr id="13" name="TekstniOkvir 12">
            <a:extLst>
              <a:ext uri="{FF2B5EF4-FFF2-40B4-BE49-F238E27FC236}">
                <a16:creationId xmlns:a16="http://schemas.microsoft.com/office/drawing/2014/main" xmlns="" id="{07498D48-2B18-4F3C-A87E-B15F03C645C8}"/>
              </a:ext>
            </a:extLst>
          </p:cNvPr>
          <p:cNvSpPr txBox="1"/>
          <p:nvPr/>
        </p:nvSpPr>
        <p:spPr>
          <a:xfrm>
            <a:off x="5914008" y="2813598"/>
            <a:ext cx="1837678" cy="372862"/>
          </a:xfrm>
          <a:prstGeom prst="rect">
            <a:avLst/>
          </a:prstGeom>
          <a:noFill/>
        </p:spPr>
        <p:txBody>
          <a:bodyPr wrap="square" rtlCol="0">
            <a:spAutoFit/>
          </a:bodyPr>
          <a:lstStyle/>
          <a:p>
            <a:r>
              <a:rPr lang="hr-HR" b="1" dirty="0">
                <a:solidFill>
                  <a:srgbClr val="FF33CC"/>
                </a:solidFill>
              </a:rPr>
              <a:t>FRANK</a:t>
            </a:r>
          </a:p>
        </p:txBody>
      </p:sp>
      <p:sp>
        <p:nvSpPr>
          <p:cNvPr id="14" name="TekstniOkvir 13">
            <a:extLst>
              <a:ext uri="{FF2B5EF4-FFF2-40B4-BE49-F238E27FC236}">
                <a16:creationId xmlns:a16="http://schemas.microsoft.com/office/drawing/2014/main" xmlns="" id="{0472C42D-55B1-421A-991D-3785CE58C117}"/>
              </a:ext>
            </a:extLst>
          </p:cNvPr>
          <p:cNvSpPr txBox="1"/>
          <p:nvPr/>
        </p:nvSpPr>
        <p:spPr>
          <a:xfrm>
            <a:off x="8984202" y="3302694"/>
            <a:ext cx="1837678" cy="372862"/>
          </a:xfrm>
          <a:prstGeom prst="rect">
            <a:avLst/>
          </a:prstGeom>
          <a:noFill/>
        </p:spPr>
        <p:txBody>
          <a:bodyPr wrap="square" rtlCol="0">
            <a:spAutoFit/>
          </a:bodyPr>
          <a:lstStyle/>
          <a:p>
            <a:r>
              <a:rPr lang="hr-HR" b="1" dirty="0">
                <a:solidFill>
                  <a:srgbClr val="FF33CC"/>
                </a:solidFill>
              </a:rPr>
              <a:t>STUBBORN</a:t>
            </a:r>
          </a:p>
        </p:txBody>
      </p:sp>
      <p:sp>
        <p:nvSpPr>
          <p:cNvPr id="15" name="TekstniOkvir 14">
            <a:extLst>
              <a:ext uri="{FF2B5EF4-FFF2-40B4-BE49-F238E27FC236}">
                <a16:creationId xmlns:a16="http://schemas.microsoft.com/office/drawing/2014/main" xmlns="" id="{53852EF2-4008-4709-84FA-395822D4A67D}"/>
              </a:ext>
            </a:extLst>
          </p:cNvPr>
          <p:cNvSpPr txBox="1"/>
          <p:nvPr/>
        </p:nvSpPr>
        <p:spPr>
          <a:xfrm>
            <a:off x="8190066" y="3817049"/>
            <a:ext cx="1837678" cy="372862"/>
          </a:xfrm>
          <a:prstGeom prst="rect">
            <a:avLst/>
          </a:prstGeom>
          <a:noFill/>
        </p:spPr>
        <p:txBody>
          <a:bodyPr wrap="square" rtlCol="0">
            <a:spAutoFit/>
          </a:bodyPr>
          <a:lstStyle/>
          <a:p>
            <a:r>
              <a:rPr lang="hr-HR" b="1" dirty="0">
                <a:solidFill>
                  <a:srgbClr val="FF33CC"/>
                </a:solidFill>
              </a:rPr>
              <a:t>JEALOUS</a:t>
            </a:r>
          </a:p>
        </p:txBody>
      </p:sp>
      <p:sp>
        <p:nvSpPr>
          <p:cNvPr id="16" name="TekstniOkvir 15">
            <a:extLst>
              <a:ext uri="{FF2B5EF4-FFF2-40B4-BE49-F238E27FC236}">
                <a16:creationId xmlns:a16="http://schemas.microsoft.com/office/drawing/2014/main" xmlns="" id="{408C7C36-A7BC-4037-B23E-EE1DB0710CA8}"/>
              </a:ext>
            </a:extLst>
          </p:cNvPr>
          <p:cNvSpPr txBox="1"/>
          <p:nvPr/>
        </p:nvSpPr>
        <p:spPr>
          <a:xfrm>
            <a:off x="6482179" y="4285354"/>
            <a:ext cx="1837678" cy="372862"/>
          </a:xfrm>
          <a:prstGeom prst="rect">
            <a:avLst/>
          </a:prstGeom>
          <a:noFill/>
        </p:spPr>
        <p:txBody>
          <a:bodyPr wrap="square" rtlCol="0">
            <a:spAutoFit/>
          </a:bodyPr>
          <a:lstStyle/>
          <a:p>
            <a:r>
              <a:rPr lang="hr-HR" b="1" dirty="0">
                <a:solidFill>
                  <a:srgbClr val="FF33CC"/>
                </a:solidFill>
              </a:rPr>
              <a:t>MOODY</a:t>
            </a:r>
          </a:p>
        </p:txBody>
      </p:sp>
      <p:sp>
        <p:nvSpPr>
          <p:cNvPr id="17" name="TekstniOkvir 16">
            <a:extLst>
              <a:ext uri="{FF2B5EF4-FFF2-40B4-BE49-F238E27FC236}">
                <a16:creationId xmlns:a16="http://schemas.microsoft.com/office/drawing/2014/main" xmlns="" id="{67B7D344-CA02-482E-9215-0F8FB6B3D56F}"/>
              </a:ext>
            </a:extLst>
          </p:cNvPr>
          <p:cNvSpPr txBox="1"/>
          <p:nvPr/>
        </p:nvSpPr>
        <p:spPr>
          <a:xfrm>
            <a:off x="6597588" y="4759677"/>
            <a:ext cx="1837678" cy="372862"/>
          </a:xfrm>
          <a:prstGeom prst="rect">
            <a:avLst/>
          </a:prstGeom>
          <a:noFill/>
        </p:spPr>
        <p:txBody>
          <a:bodyPr wrap="square" rtlCol="0">
            <a:spAutoFit/>
          </a:bodyPr>
          <a:lstStyle/>
          <a:p>
            <a:r>
              <a:rPr lang="hr-HR" b="1" dirty="0">
                <a:solidFill>
                  <a:srgbClr val="FF33CC"/>
                </a:solidFill>
              </a:rPr>
              <a:t>MODEST</a:t>
            </a:r>
          </a:p>
        </p:txBody>
      </p:sp>
      <p:pic>
        <p:nvPicPr>
          <p:cNvPr id="18" name="Slika 17">
            <a:extLst>
              <a:ext uri="{FF2B5EF4-FFF2-40B4-BE49-F238E27FC236}">
                <a16:creationId xmlns:a16="http://schemas.microsoft.com/office/drawing/2014/main" xmlns="" id="{5718F71B-D293-4F4E-90C8-EC9A24179530}"/>
              </a:ext>
            </a:extLst>
          </p:cNvPr>
          <p:cNvPicPr>
            <a:picLocks noChangeAspect="1"/>
          </p:cNvPicPr>
          <p:nvPr/>
        </p:nvPicPr>
        <p:blipFill>
          <a:blip r:embed="rId4" cstate="print"/>
          <a:stretch>
            <a:fillRect/>
          </a:stretch>
        </p:blipFill>
        <p:spPr>
          <a:xfrm>
            <a:off x="847401" y="5394527"/>
            <a:ext cx="3227865" cy="808839"/>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1056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1000"/>
                                        <p:tgtEl>
                                          <p:spTgt spid="13">
                                            <p:txEl>
                                              <p:pRg st="0" end="0"/>
                                            </p:txEl>
                                          </p:spTgt>
                                        </p:tgtEl>
                                      </p:cBhvr>
                                    </p:animEffect>
                                    <p:anim calcmode="lin" valueType="num">
                                      <p:cBhvr>
                                        <p:cTn id="5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1000"/>
                                        <p:tgtEl>
                                          <p:spTgt spid="14">
                                            <p:txEl>
                                              <p:pRg st="0" end="0"/>
                                            </p:txEl>
                                          </p:spTgt>
                                        </p:tgtEl>
                                      </p:cBhvr>
                                    </p:animEffect>
                                    <p:anim calcmode="lin" valueType="num">
                                      <p:cBhvr>
                                        <p:cTn id="5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Effect transition="in" filter="fade">
                                      <p:cBhvr>
                                        <p:cTn id="63" dur="1000"/>
                                        <p:tgtEl>
                                          <p:spTgt spid="15">
                                            <p:txEl>
                                              <p:pRg st="0" end="0"/>
                                            </p:txEl>
                                          </p:spTgt>
                                        </p:tgtEl>
                                      </p:cBhvr>
                                    </p:animEffect>
                                    <p:anim calcmode="lin" valueType="num">
                                      <p:cBhvr>
                                        <p:cTn id="6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xEl>
                                              <p:pRg st="0" end="0"/>
                                            </p:txEl>
                                          </p:spTgt>
                                        </p:tgtEl>
                                        <p:attrNameLst>
                                          <p:attrName>style.visibility</p:attrName>
                                        </p:attrNameLst>
                                      </p:cBhvr>
                                      <p:to>
                                        <p:strVal val="visible"/>
                                      </p:to>
                                    </p:set>
                                    <p:animEffect transition="in" filter="fade">
                                      <p:cBhvr>
                                        <p:cTn id="70" dur="1000"/>
                                        <p:tgtEl>
                                          <p:spTgt spid="16">
                                            <p:txEl>
                                              <p:pRg st="0" end="0"/>
                                            </p:txEl>
                                          </p:spTgt>
                                        </p:tgtEl>
                                      </p:cBhvr>
                                    </p:animEffect>
                                    <p:anim calcmode="lin" valueType="num">
                                      <p:cBhvr>
                                        <p:cTn id="71"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1000"/>
                                        <p:tgtEl>
                                          <p:spTgt spid="17">
                                            <p:txEl>
                                              <p:pRg st="0" end="0"/>
                                            </p:txEl>
                                          </p:spTgt>
                                        </p:tgtEl>
                                      </p:cBhvr>
                                    </p:animEffect>
                                    <p:anim calcmode="lin" valueType="num">
                                      <p:cBhvr>
                                        <p:cTn id="7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27709"/>
            <a:ext cx="12192000" cy="6871854"/>
          </a:xfrm>
          <a:prstGeom prst="rect">
            <a:avLst/>
          </a:prstGeom>
        </p:spPr>
      </p:pic>
      <p:pic>
        <p:nvPicPr>
          <p:cNvPr id="5" name="Slika 4">
            <a:extLst>
              <a:ext uri="{FF2B5EF4-FFF2-40B4-BE49-F238E27FC236}">
                <a16:creationId xmlns:a16="http://schemas.microsoft.com/office/drawing/2014/main" xmlns="" id="{3BC45ACD-1B87-4A28-B433-F8736FD689A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33000"/>
                    </a14:imgEffect>
                  </a14:imgLayer>
                </a14:imgProps>
              </a:ext>
            </a:extLst>
          </a:blip>
          <a:stretch>
            <a:fillRect/>
          </a:stretch>
        </p:blipFill>
        <p:spPr>
          <a:xfrm>
            <a:off x="3688702" y="0"/>
            <a:ext cx="4814596" cy="6858000"/>
          </a:xfrm>
          <a:prstGeom prst="rect">
            <a:avLst/>
          </a:prstGeom>
        </p:spPr>
      </p:pic>
      <p:pic>
        <p:nvPicPr>
          <p:cNvPr id="7" name="Slika 6">
            <a:extLst>
              <a:ext uri="{FF2B5EF4-FFF2-40B4-BE49-F238E27FC236}">
                <a16:creationId xmlns:a16="http://schemas.microsoft.com/office/drawing/2014/main" xmlns="" id="{F6BD06B2-D335-426B-903A-742EA719ED7D}"/>
              </a:ext>
            </a:extLst>
          </p:cNvPr>
          <p:cNvPicPr>
            <a:picLocks noChangeAspect="1"/>
          </p:cNvPicPr>
          <p:nvPr/>
        </p:nvPicPr>
        <p:blipFill rotWithShape="1">
          <a:blip r:embed="rId6" cstate="print"/>
          <a:srcRect t="67178"/>
          <a:stretch/>
        </p:blipFill>
        <p:spPr>
          <a:xfrm>
            <a:off x="252828" y="1030288"/>
            <a:ext cx="5772150" cy="481445"/>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9" name="Slika 8">
            <a:extLst>
              <a:ext uri="{FF2B5EF4-FFF2-40B4-BE49-F238E27FC236}">
                <a16:creationId xmlns:a16="http://schemas.microsoft.com/office/drawing/2014/main" xmlns="" id="{6750388B-97C2-4E3B-AC26-1761B02F9566}"/>
              </a:ext>
            </a:extLst>
          </p:cNvPr>
          <p:cNvPicPr>
            <a:picLocks noChangeAspect="1"/>
          </p:cNvPicPr>
          <p:nvPr/>
        </p:nvPicPr>
        <p:blipFill>
          <a:blip r:embed="rId7" cstate="print"/>
          <a:stretch>
            <a:fillRect/>
          </a:stretch>
        </p:blipFill>
        <p:spPr>
          <a:xfrm>
            <a:off x="6187466" y="324621"/>
            <a:ext cx="5751706" cy="5676684"/>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0" name="Slika 9">
            <a:extLst>
              <a:ext uri="{FF2B5EF4-FFF2-40B4-BE49-F238E27FC236}">
                <a16:creationId xmlns:a16="http://schemas.microsoft.com/office/drawing/2014/main" xmlns="" id="{2E7688DF-9160-43DB-91C9-94686D61D989}"/>
              </a:ext>
            </a:extLst>
          </p:cNvPr>
          <p:cNvPicPr>
            <a:picLocks noChangeAspect="1"/>
          </p:cNvPicPr>
          <p:nvPr/>
        </p:nvPicPr>
        <p:blipFill>
          <a:blip r:embed="rId8" cstate="print"/>
          <a:stretch>
            <a:fillRect/>
          </a:stretch>
        </p:blipFill>
        <p:spPr>
          <a:xfrm>
            <a:off x="2341754" y="2094191"/>
            <a:ext cx="3443538" cy="4510975"/>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1" name="Slika 10">
            <a:extLst>
              <a:ext uri="{FF2B5EF4-FFF2-40B4-BE49-F238E27FC236}">
                <a16:creationId xmlns:a16="http://schemas.microsoft.com/office/drawing/2014/main" xmlns="" id="{035B7824-3DED-4975-BABD-0218BDA466A1}"/>
              </a:ext>
            </a:extLst>
          </p:cNvPr>
          <p:cNvPicPr>
            <a:picLocks noChangeAspect="1"/>
          </p:cNvPicPr>
          <p:nvPr/>
        </p:nvPicPr>
        <p:blipFill>
          <a:blip r:embed="rId9" cstate="print"/>
          <a:stretch>
            <a:fillRect/>
          </a:stretch>
        </p:blipFill>
        <p:spPr>
          <a:xfrm>
            <a:off x="252828" y="2557700"/>
            <a:ext cx="1645993" cy="952263"/>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3" name="Slika 12">
            <a:extLst>
              <a:ext uri="{FF2B5EF4-FFF2-40B4-BE49-F238E27FC236}">
                <a16:creationId xmlns:a16="http://schemas.microsoft.com/office/drawing/2014/main" xmlns="" id="{1ADF2CBD-825F-4F24-9365-D90C0C9EF637}"/>
              </a:ext>
            </a:extLst>
          </p:cNvPr>
          <p:cNvPicPr>
            <a:picLocks noChangeAspect="1"/>
          </p:cNvPicPr>
          <p:nvPr/>
        </p:nvPicPr>
        <p:blipFill>
          <a:blip r:embed="rId10" cstate="print"/>
          <a:stretch>
            <a:fillRect/>
          </a:stretch>
        </p:blipFill>
        <p:spPr>
          <a:xfrm>
            <a:off x="6484471" y="2469828"/>
            <a:ext cx="5356897" cy="1222205"/>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4" name="Slika 13">
            <a:extLst>
              <a:ext uri="{FF2B5EF4-FFF2-40B4-BE49-F238E27FC236}">
                <a16:creationId xmlns:a16="http://schemas.microsoft.com/office/drawing/2014/main" xmlns="" id="{9CE8265C-D439-4942-8CDD-CAB929306C2E}"/>
              </a:ext>
            </a:extLst>
          </p:cNvPr>
          <p:cNvPicPr>
            <a:picLocks noChangeAspect="1"/>
          </p:cNvPicPr>
          <p:nvPr/>
        </p:nvPicPr>
        <p:blipFill>
          <a:blip r:embed="rId11" cstate="print"/>
          <a:stretch>
            <a:fillRect/>
          </a:stretch>
        </p:blipFill>
        <p:spPr>
          <a:xfrm>
            <a:off x="6484471" y="3997119"/>
            <a:ext cx="5333305" cy="1157807"/>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pic>
        <p:nvPicPr>
          <p:cNvPr id="15" name="Slika 14">
            <a:extLst>
              <a:ext uri="{FF2B5EF4-FFF2-40B4-BE49-F238E27FC236}">
                <a16:creationId xmlns:a16="http://schemas.microsoft.com/office/drawing/2014/main" xmlns="" id="{A9A3A07F-54C6-4D14-AA1A-0A7FF578C071}"/>
              </a:ext>
            </a:extLst>
          </p:cNvPr>
          <p:cNvPicPr>
            <a:picLocks noChangeAspect="1"/>
          </p:cNvPicPr>
          <p:nvPr/>
        </p:nvPicPr>
        <p:blipFill>
          <a:blip r:embed="rId12" cstate="print"/>
          <a:stretch>
            <a:fillRect/>
          </a:stretch>
        </p:blipFill>
        <p:spPr>
          <a:xfrm>
            <a:off x="6484471" y="5424216"/>
            <a:ext cx="5328395" cy="1168033"/>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9474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80976"/>
            <a:ext cx="12192000" cy="6871854"/>
          </a:xfrm>
          <a:prstGeom prst="rect">
            <a:avLst/>
          </a:prstGeom>
        </p:spPr>
      </p:pic>
      <p:pic>
        <p:nvPicPr>
          <p:cNvPr id="5" name="Slika 4">
            <a:extLst>
              <a:ext uri="{FF2B5EF4-FFF2-40B4-BE49-F238E27FC236}">
                <a16:creationId xmlns:a16="http://schemas.microsoft.com/office/drawing/2014/main" xmlns="" id="{C60E5AB7-83A5-48FB-A8C6-83D592804725}"/>
              </a:ext>
            </a:extLst>
          </p:cNvPr>
          <p:cNvPicPr>
            <a:picLocks noChangeAspect="1"/>
          </p:cNvPicPr>
          <p:nvPr/>
        </p:nvPicPr>
        <p:blipFill>
          <a:blip r:embed="rId4" cstate="print"/>
          <a:stretch>
            <a:fillRect/>
          </a:stretch>
        </p:blipFill>
        <p:spPr>
          <a:xfrm>
            <a:off x="6339026" y="630340"/>
            <a:ext cx="5197506" cy="2528894"/>
          </a:xfrm>
          <a:prstGeom prst="rect">
            <a:avLst/>
          </a:prstGeom>
          <a:ln w="38100" cap="sq">
            <a:solidFill>
              <a:srgbClr val="CC00CC"/>
            </a:solidFill>
            <a:prstDash val="solid"/>
            <a:miter lim="800000"/>
          </a:ln>
          <a:effectLst>
            <a:outerShdw blurRad="50800" dist="38100" dir="2700000" algn="tl" rotWithShape="0">
              <a:srgbClr val="000000">
                <a:alpha val="43000"/>
              </a:srgbClr>
            </a:outerShdw>
          </a:effectLst>
        </p:spPr>
      </p:pic>
      <p:sp>
        <p:nvSpPr>
          <p:cNvPr id="7" name="TekstniOkvir 6">
            <a:extLst>
              <a:ext uri="{FF2B5EF4-FFF2-40B4-BE49-F238E27FC236}">
                <a16:creationId xmlns:a16="http://schemas.microsoft.com/office/drawing/2014/main" xmlns="" id="{F12C3107-F9E3-46F9-BE6A-E00771E5F447}"/>
              </a:ext>
            </a:extLst>
          </p:cNvPr>
          <p:cNvSpPr txBox="1"/>
          <p:nvPr/>
        </p:nvSpPr>
        <p:spPr>
          <a:xfrm>
            <a:off x="457957" y="355404"/>
            <a:ext cx="5534470" cy="423449"/>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Have a class discussion. Use the questions in the Speak Out task</a:t>
            </a:r>
            <a:r>
              <a:rPr lang="hr-HR" sz="1600" dirty="0"/>
              <a:t>.</a:t>
            </a:r>
          </a:p>
        </p:txBody>
      </p:sp>
      <p:sp>
        <p:nvSpPr>
          <p:cNvPr id="11" name="TekstniOkvir 10">
            <a:extLst>
              <a:ext uri="{FF2B5EF4-FFF2-40B4-BE49-F238E27FC236}">
                <a16:creationId xmlns:a16="http://schemas.microsoft.com/office/drawing/2014/main" xmlns="" id="{69B27122-991C-4593-83C9-20C849945ABE}"/>
              </a:ext>
            </a:extLst>
          </p:cNvPr>
          <p:cNvSpPr txBox="1"/>
          <p:nvPr/>
        </p:nvSpPr>
        <p:spPr>
          <a:xfrm>
            <a:off x="457955" y="4014018"/>
            <a:ext cx="5534470" cy="2270109"/>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Sally is unhappy. She </a:t>
            </a:r>
            <a:r>
              <a:rPr lang="en-US" sz="1600" b="1" dirty="0"/>
              <a:t>has fallen out </a:t>
            </a:r>
            <a:r>
              <a:rPr lang="en-US" sz="1600" dirty="0"/>
              <a:t>with Jane. They’ve been friends for years and now Jane doesn’t want to go out with her. She doesn’t want to talk to her at all. The worst thing of all is that they have fallen out over some funny and stupid thing. </a:t>
            </a:r>
            <a:endParaRPr lang="hr-HR" sz="1600" dirty="0"/>
          </a:p>
          <a:p>
            <a:pPr>
              <a:lnSpc>
                <a:spcPct val="150000"/>
              </a:lnSpc>
            </a:pPr>
            <a:r>
              <a:rPr lang="en-US" sz="1600" dirty="0"/>
              <a:t>To </a:t>
            </a:r>
            <a:r>
              <a:rPr lang="en-US" sz="1600" b="1" dirty="0"/>
              <a:t>fall out with someone </a:t>
            </a:r>
            <a:r>
              <a:rPr lang="en-US" sz="1600" dirty="0"/>
              <a:t>means __________________________________ </a:t>
            </a:r>
            <a:endParaRPr lang="hr-HR" sz="1600" dirty="0"/>
          </a:p>
        </p:txBody>
      </p:sp>
      <p:sp>
        <p:nvSpPr>
          <p:cNvPr id="12" name="TekstniOkvir 11">
            <a:extLst>
              <a:ext uri="{FF2B5EF4-FFF2-40B4-BE49-F238E27FC236}">
                <a16:creationId xmlns:a16="http://schemas.microsoft.com/office/drawing/2014/main" xmlns="" id="{D620951D-1E36-40A2-99D5-8FE6E6218A47}"/>
              </a:ext>
            </a:extLst>
          </p:cNvPr>
          <p:cNvSpPr txBox="1"/>
          <p:nvPr/>
        </p:nvSpPr>
        <p:spPr>
          <a:xfrm>
            <a:off x="6339026" y="3806913"/>
            <a:ext cx="5668755" cy="2639441"/>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Danny </a:t>
            </a:r>
            <a:r>
              <a:rPr lang="en-US" sz="1600" b="1" dirty="0"/>
              <a:t>has a crush on </a:t>
            </a:r>
            <a:r>
              <a:rPr lang="en-US" sz="1600" dirty="0"/>
              <a:t>Pam. He keeps thinking about her all the time. He has </a:t>
            </a:r>
            <a:r>
              <a:rPr lang="en-US" sz="1600" b="1" dirty="0"/>
              <a:t>asked</a:t>
            </a:r>
            <a:r>
              <a:rPr lang="en-US" sz="1600" dirty="0"/>
              <a:t> her </a:t>
            </a:r>
            <a:r>
              <a:rPr lang="en-US" sz="1600" b="1" dirty="0"/>
              <a:t>out</a:t>
            </a:r>
            <a:r>
              <a:rPr lang="en-US" sz="1600" dirty="0"/>
              <a:t> on a date. It wasn’t easy to do but he’s happy now. This weekend they are going to the cinema together. </a:t>
            </a:r>
            <a:endParaRPr lang="hr-HR" sz="1600" dirty="0"/>
          </a:p>
          <a:p>
            <a:pPr>
              <a:lnSpc>
                <a:spcPct val="150000"/>
              </a:lnSpc>
            </a:pPr>
            <a:r>
              <a:rPr lang="en-US" sz="1600" dirty="0"/>
              <a:t>To </a:t>
            </a:r>
            <a:r>
              <a:rPr lang="en-US" sz="1600" b="1" dirty="0"/>
              <a:t>have a crush on </a:t>
            </a:r>
            <a:r>
              <a:rPr lang="en-US" sz="1600" dirty="0"/>
              <a:t>means ________________________________________ </a:t>
            </a:r>
            <a:endParaRPr lang="hr-HR" sz="1600" dirty="0"/>
          </a:p>
          <a:p>
            <a:pPr>
              <a:lnSpc>
                <a:spcPct val="150000"/>
              </a:lnSpc>
            </a:pPr>
            <a:r>
              <a:rPr lang="en-US" sz="1600" dirty="0"/>
              <a:t>To </a:t>
            </a:r>
            <a:r>
              <a:rPr lang="en-US" sz="1600" b="1" dirty="0"/>
              <a:t>ask</a:t>
            </a:r>
            <a:r>
              <a:rPr lang="en-US" sz="1600" dirty="0"/>
              <a:t> someone </a:t>
            </a:r>
            <a:r>
              <a:rPr lang="en-US" sz="1600" b="1" dirty="0"/>
              <a:t>out</a:t>
            </a:r>
            <a:r>
              <a:rPr lang="en-US" sz="1600" dirty="0"/>
              <a:t> on a date means ________________________________</a:t>
            </a:r>
            <a:endParaRPr lang="hr-HR" sz="1600" dirty="0"/>
          </a:p>
        </p:txBody>
      </p:sp>
      <p:sp>
        <p:nvSpPr>
          <p:cNvPr id="13" name="TekstniOkvir 12">
            <a:extLst>
              <a:ext uri="{FF2B5EF4-FFF2-40B4-BE49-F238E27FC236}">
                <a16:creationId xmlns:a16="http://schemas.microsoft.com/office/drawing/2014/main" xmlns="" id="{23CE1D86-FD2D-4881-BDD9-8BA86E684F2E}"/>
              </a:ext>
            </a:extLst>
          </p:cNvPr>
          <p:cNvSpPr txBox="1"/>
          <p:nvPr/>
        </p:nvSpPr>
        <p:spPr>
          <a:xfrm>
            <a:off x="816745" y="5847985"/>
            <a:ext cx="2698811" cy="369332"/>
          </a:xfrm>
          <a:prstGeom prst="rect">
            <a:avLst/>
          </a:prstGeom>
          <a:noFill/>
        </p:spPr>
        <p:txBody>
          <a:bodyPr wrap="square" rtlCol="0">
            <a:spAutoFit/>
          </a:bodyPr>
          <a:lstStyle/>
          <a:p>
            <a:r>
              <a:rPr lang="hr-HR" dirty="0">
                <a:solidFill>
                  <a:srgbClr val="FF33CC"/>
                </a:solidFill>
              </a:rPr>
              <a:t>posvađati se s nekim</a:t>
            </a:r>
          </a:p>
        </p:txBody>
      </p:sp>
      <p:sp>
        <p:nvSpPr>
          <p:cNvPr id="14" name="TekstniOkvir 13">
            <a:extLst>
              <a:ext uri="{FF2B5EF4-FFF2-40B4-BE49-F238E27FC236}">
                <a16:creationId xmlns:a16="http://schemas.microsoft.com/office/drawing/2014/main" xmlns="" id="{4D0B940A-0866-4F96-AD37-5AB6CFD2A1BF}"/>
              </a:ext>
            </a:extLst>
          </p:cNvPr>
          <p:cNvSpPr txBox="1"/>
          <p:nvPr/>
        </p:nvSpPr>
        <p:spPr>
          <a:xfrm>
            <a:off x="6450380" y="5283512"/>
            <a:ext cx="4483223" cy="369332"/>
          </a:xfrm>
          <a:prstGeom prst="rect">
            <a:avLst/>
          </a:prstGeom>
          <a:noFill/>
        </p:spPr>
        <p:txBody>
          <a:bodyPr wrap="square" rtlCol="0">
            <a:spAutoFit/>
          </a:bodyPr>
          <a:lstStyle/>
          <a:p>
            <a:r>
              <a:rPr lang="hr-HR" dirty="0">
                <a:solidFill>
                  <a:srgbClr val="FF33CC"/>
                </a:solidFill>
              </a:rPr>
              <a:t>netko ti se sviđa / biti zaljubljen u nekoga</a:t>
            </a:r>
          </a:p>
        </p:txBody>
      </p:sp>
      <p:sp>
        <p:nvSpPr>
          <p:cNvPr id="15" name="TekstniOkvir 14">
            <a:extLst>
              <a:ext uri="{FF2B5EF4-FFF2-40B4-BE49-F238E27FC236}">
                <a16:creationId xmlns:a16="http://schemas.microsoft.com/office/drawing/2014/main" xmlns="" id="{7388314F-6EE0-4DF4-A9D6-8BD3BABBAB15}"/>
              </a:ext>
            </a:extLst>
          </p:cNvPr>
          <p:cNvSpPr txBox="1"/>
          <p:nvPr/>
        </p:nvSpPr>
        <p:spPr>
          <a:xfrm>
            <a:off x="6450380" y="6032651"/>
            <a:ext cx="4483223" cy="369332"/>
          </a:xfrm>
          <a:prstGeom prst="rect">
            <a:avLst/>
          </a:prstGeom>
          <a:noFill/>
        </p:spPr>
        <p:txBody>
          <a:bodyPr wrap="square" rtlCol="0">
            <a:spAutoFit/>
          </a:bodyPr>
          <a:lstStyle/>
          <a:p>
            <a:r>
              <a:rPr lang="hr-HR" dirty="0">
                <a:solidFill>
                  <a:srgbClr val="FF33CC"/>
                </a:solidFill>
              </a:rPr>
              <a:t>pozvati nekoga van</a:t>
            </a:r>
          </a:p>
        </p:txBody>
      </p:sp>
    </p:spTree>
    <p:extLst>
      <p:ext uri="{BB962C8B-B14F-4D97-AF65-F5344CB8AC3E}">
        <p14:creationId xmlns:p14="http://schemas.microsoft.com/office/powerpoint/2010/main" xmlns="" val="19733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13854"/>
            <a:ext cx="12192000" cy="6871854"/>
          </a:xfrm>
          <a:prstGeom prst="rect">
            <a:avLst/>
          </a:prstGeom>
        </p:spPr>
      </p:pic>
      <p:sp>
        <p:nvSpPr>
          <p:cNvPr id="5" name="TekstniOkvir 4">
            <a:extLst>
              <a:ext uri="{FF2B5EF4-FFF2-40B4-BE49-F238E27FC236}">
                <a16:creationId xmlns:a16="http://schemas.microsoft.com/office/drawing/2014/main" xmlns="" id="{EA61767C-0116-4A63-9A94-FFD99045A088}"/>
              </a:ext>
            </a:extLst>
          </p:cNvPr>
          <p:cNvSpPr txBox="1"/>
          <p:nvPr/>
        </p:nvSpPr>
        <p:spPr>
          <a:xfrm>
            <a:off x="364354" y="193702"/>
            <a:ext cx="5668755" cy="3378104"/>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Tom is Harry’s best friend. Harry can trust him and he knows that Tom will never </a:t>
            </a:r>
            <a:r>
              <a:rPr lang="en-US" sz="1600" b="1" dirty="0"/>
              <a:t>let</a:t>
            </a:r>
            <a:r>
              <a:rPr lang="en-US" sz="1600" dirty="0"/>
              <a:t> him </a:t>
            </a:r>
            <a:r>
              <a:rPr lang="en-US" sz="1600" b="1" dirty="0"/>
              <a:t>down</a:t>
            </a:r>
            <a:r>
              <a:rPr lang="en-US" sz="1600" dirty="0"/>
              <a:t>. Tom has proved that many times. Once the teacher accused Harry of copying somebody else’s essay. Tom </a:t>
            </a:r>
            <a:r>
              <a:rPr lang="en-US" sz="1600" b="1" dirty="0"/>
              <a:t>stood up for </a:t>
            </a:r>
            <a:r>
              <a:rPr lang="en-US" sz="1600" dirty="0"/>
              <a:t>him and helped him persuade the teacher that he hadn’t done that and that he’d written the essay. </a:t>
            </a:r>
            <a:endParaRPr lang="hr-HR" sz="1600" dirty="0"/>
          </a:p>
          <a:p>
            <a:pPr>
              <a:lnSpc>
                <a:spcPct val="150000"/>
              </a:lnSpc>
            </a:pPr>
            <a:r>
              <a:rPr lang="en-US" sz="1600" dirty="0"/>
              <a:t>To </a:t>
            </a:r>
            <a:r>
              <a:rPr lang="en-US" sz="1600" b="1" dirty="0"/>
              <a:t>let down </a:t>
            </a:r>
            <a:r>
              <a:rPr lang="en-US" sz="1600" dirty="0"/>
              <a:t>a friend means _______________________________________  </a:t>
            </a:r>
            <a:endParaRPr lang="hr-HR" sz="1600" dirty="0"/>
          </a:p>
          <a:p>
            <a:pPr>
              <a:lnSpc>
                <a:spcPct val="150000"/>
              </a:lnSpc>
            </a:pPr>
            <a:r>
              <a:rPr lang="en-US" sz="1600" dirty="0"/>
              <a:t>To </a:t>
            </a:r>
            <a:r>
              <a:rPr lang="en-US" sz="1600" b="1" dirty="0"/>
              <a:t>stand up for </a:t>
            </a:r>
            <a:r>
              <a:rPr lang="en-US" sz="1600" dirty="0"/>
              <a:t>a friend means _____________________________________</a:t>
            </a:r>
            <a:endParaRPr lang="hr-HR" sz="1600" dirty="0"/>
          </a:p>
        </p:txBody>
      </p:sp>
      <p:sp>
        <p:nvSpPr>
          <p:cNvPr id="6" name="TekstniOkvir 5">
            <a:extLst>
              <a:ext uri="{FF2B5EF4-FFF2-40B4-BE49-F238E27FC236}">
                <a16:creationId xmlns:a16="http://schemas.microsoft.com/office/drawing/2014/main" xmlns="" id="{2BD9D7A2-51BE-4684-B807-B39DFD769E93}"/>
              </a:ext>
            </a:extLst>
          </p:cNvPr>
          <p:cNvSpPr txBox="1"/>
          <p:nvPr/>
        </p:nvSpPr>
        <p:spPr>
          <a:xfrm>
            <a:off x="6254688" y="193702"/>
            <a:ext cx="5668755" cy="2270109"/>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Although Terry and Sally are good friends, they often have arguments. Sometimes they get so angry at each other that they don’t speak for days. However, they always </a:t>
            </a:r>
            <a:r>
              <a:rPr lang="en-US" sz="1600" b="1" dirty="0"/>
              <a:t>make up </a:t>
            </a:r>
            <a:r>
              <a:rPr lang="en-US" sz="1600" dirty="0"/>
              <a:t>and everything gets back to normal. </a:t>
            </a:r>
            <a:endParaRPr lang="hr-HR" sz="1600" dirty="0"/>
          </a:p>
          <a:p>
            <a:pPr>
              <a:lnSpc>
                <a:spcPct val="150000"/>
              </a:lnSpc>
            </a:pPr>
            <a:r>
              <a:rPr lang="en-US" sz="1600" dirty="0"/>
              <a:t>To </a:t>
            </a:r>
            <a:r>
              <a:rPr lang="en-US" sz="1600" b="1" dirty="0"/>
              <a:t>make up </a:t>
            </a:r>
            <a:r>
              <a:rPr lang="en-US" sz="1600" dirty="0"/>
              <a:t>with someone means ________________________________ </a:t>
            </a:r>
            <a:endParaRPr lang="hr-HR" sz="1600" b="1" dirty="0"/>
          </a:p>
        </p:txBody>
      </p:sp>
      <p:sp>
        <p:nvSpPr>
          <p:cNvPr id="8" name="TekstniOkvir 7">
            <a:extLst>
              <a:ext uri="{FF2B5EF4-FFF2-40B4-BE49-F238E27FC236}">
                <a16:creationId xmlns:a16="http://schemas.microsoft.com/office/drawing/2014/main" xmlns="" id="{3D341E65-5BE3-4591-9710-7ACF435B93EB}"/>
              </a:ext>
            </a:extLst>
          </p:cNvPr>
          <p:cNvSpPr txBox="1"/>
          <p:nvPr/>
        </p:nvSpPr>
        <p:spPr>
          <a:xfrm>
            <a:off x="2188899" y="4021950"/>
            <a:ext cx="8131577" cy="2270109"/>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This weekend will be awful for me. I need to finish my science project. If I don’t hand it in on Monday, I’ll get an F. That’s not all. Mr. Lewis will quiz me. The problem is I haven’t been working hard recently. I haven’t studied for some time so I have </a:t>
            </a:r>
            <a:r>
              <a:rPr lang="en-US" sz="1600" b="1" dirty="0"/>
              <a:t>fallen behind</a:t>
            </a:r>
            <a:r>
              <a:rPr lang="en-US" sz="1600" dirty="0"/>
              <a:t>. A lot. I don’t think I can </a:t>
            </a:r>
            <a:r>
              <a:rPr lang="en-US" sz="1600" b="1" dirty="0"/>
              <a:t>catch up</a:t>
            </a:r>
            <a:r>
              <a:rPr lang="en-US" sz="1600" dirty="0"/>
              <a:t>. Too much stuff, too little time. </a:t>
            </a:r>
            <a:endParaRPr lang="hr-HR" sz="1600" dirty="0"/>
          </a:p>
          <a:p>
            <a:pPr>
              <a:lnSpc>
                <a:spcPct val="150000"/>
              </a:lnSpc>
            </a:pPr>
            <a:r>
              <a:rPr lang="en-US" sz="1600" dirty="0"/>
              <a:t>To </a:t>
            </a:r>
            <a:r>
              <a:rPr lang="en-US" sz="1600" b="1" dirty="0"/>
              <a:t>fall behind </a:t>
            </a:r>
            <a:r>
              <a:rPr lang="en-US" sz="1600" dirty="0"/>
              <a:t>means to ________________________________________ </a:t>
            </a:r>
            <a:endParaRPr lang="hr-HR" sz="1600" dirty="0"/>
          </a:p>
          <a:p>
            <a:pPr>
              <a:lnSpc>
                <a:spcPct val="150000"/>
              </a:lnSpc>
            </a:pPr>
            <a:r>
              <a:rPr lang="en-US" sz="1600" dirty="0"/>
              <a:t>To </a:t>
            </a:r>
            <a:r>
              <a:rPr lang="en-US" sz="1600" b="1" dirty="0"/>
              <a:t>catch up </a:t>
            </a:r>
            <a:r>
              <a:rPr lang="en-US" sz="1600" dirty="0"/>
              <a:t>means to ______________________________________</a:t>
            </a:r>
            <a:endParaRPr lang="hr-HR" sz="1600" b="1" dirty="0"/>
          </a:p>
        </p:txBody>
      </p:sp>
      <p:sp>
        <p:nvSpPr>
          <p:cNvPr id="9" name="TekstniOkvir 8">
            <a:extLst>
              <a:ext uri="{FF2B5EF4-FFF2-40B4-BE49-F238E27FC236}">
                <a16:creationId xmlns:a16="http://schemas.microsoft.com/office/drawing/2014/main" xmlns="" id="{822406CE-D965-4F5A-9BD0-ACA800D38B6B}"/>
              </a:ext>
            </a:extLst>
          </p:cNvPr>
          <p:cNvSpPr txBox="1"/>
          <p:nvPr/>
        </p:nvSpPr>
        <p:spPr>
          <a:xfrm>
            <a:off x="941034" y="2383113"/>
            <a:ext cx="1677880" cy="369332"/>
          </a:xfrm>
          <a:prstGeom prst="rect">
            <a:avLst/>
          </a:prstGeom>
          <a:noFill/>
        </p:spPr>
        <p:txBody>
          <a:bodyPr wrap="square" rtlCol="0">
            <a:spAutoFit/>
          </a:bodyPr>
          <a:lstStyle/>
          <a:p>
            <a:r>
              <a:rPr lang="hr-HR" dirty="0">
                <a:solidFill>
                  <a:srgbClr val="FF33CC"/>
                </a:solidFill>
              </a:rPr>
              <a:t>razočarati</a:t>
            </a:r>
          </a:p>
        </p:txBody>
      </p:sp>
      <p:sp>
        <p:nvSpPr>
          <p:cNvPr id="10" name="TekstniOkvir 9">
            <a:extLst>
              <a:ext uri="{FF2B5EF4-FFF2-40B4-BE49-F238E27FC236}">
                <a16:creationId xmlns:a16="http://schemas.microsoft.com/office/drawing/2014/main" xmlns="" id="{84269F68-5751-4870-BBEB-7B5D46DBECC9}"/>
              </a:ext>
            </a:extLst>
          </p:cNvPr>
          <p:cNvSpPr txBox="1"/>
          <p:nvPr/>
        </p:nvSpPr>
        <p:spPr>
          <a:xfrm>
            <a:off x="941033" y="3112462"/>
            <a:ext cx="2698811" cy="369332"/>
          </a:xfrm>
          <a:prstGeom prst="rect">
            <a:avLst/>
          </a:prstGeom>
          <a:noFill/>
        </p:spPr>
        <p:txBody>
          <a:bodyPr wrap="square" rtlCol="0">
            <a:spAutoFit/>
          </a:bodyPr>
          <a:lstStyle/>
          <a:p>
            <a:r>
              <a:rPr lang="hr-HR" dirty="0">
                <a:solidFill>
                  <a:srgbClr val="FF33CC"/>
                </a:solidFill>
              </a:rPr>
              <a:t>zauzeti se za prijatelja</a:t>
            </a:r>
          </a:p>
        </p:txBody>
      </p:sp>
      <p:sp>
        <p:nvSpPr>
          <p:cNvPr id="11" name="TekstniOkvir 10">
            <a:extLst>
              <a:ext uri="{FF2B5EF4-FFF2-40B4-BE49-F238E27FC236}">
                <a16:creationId xmlns:a16="http://schemas.microsoft.com/office/drawing/2014/main" xmlns="" id="{5392AB0E-A620-4262-B7FC-B371C39C3F3B}"/>
              </a:ext>
            </a:extLst>
          </p:cNvPr>
          <p:cNvSpPr txBox="1"/>
          <p:nvPr/>
        </p:nvSpPr>
        <p:spPr>
          <a:xfrm>
            <a:off x="6424095" y="2001838"/>
            <a:ext cx="2698811" cy="369332"/>
          </a:xfrm>
          <a:prstGeom prst="rect">
            <a:avLst/>
          </a:prstGeom>
          <a:noFill/>
        </p:spPr>
        <p:txBody>
          <a:bodyPr wrap="square" rtlCol="0">
            <a:spAutoFit/>
          </a:bodyPr>
          <a:lstStyle/>
          <a:p>
            <a:r>
              <a:rPr lang="hr-HR" dirty="0">
                <a:solidFill>
                  <a:srgbClr val="FF33CC"/>
                </a:solidFill>
              </a:rPr>
              <a:t>pomiriti se s nekim</a:t>
            </a:r>
          </a:p>
        </p:txBody>
      </p:sp>
      <p:sp>
        <p:nvSpPr>
          <p:cNvPr id="12" name="TekstniOkvir 11">
            <a:extLst>
              <a:ext uri="{FF2B5EF4-FFF2-40B4-BE49-F238E27FC236}">
                <a16:creationId xmlns:a16="http://schemas.microsoft.com/office/drawing/2014/main" xmlns="" id="{07E14319-E537-4863-8446-84817596A5DF}"/>
              </a:ext>
            </a:extLst>
          </p:cNvPr>
          <p:cNvSpPr txBox="1"/>
          <p:nvPr/>
        </p:nvSpPr>
        <p:spPr>
          <a:xfrm>
            <a:off x="4449192" y="5492728"/>
            <a:ext cx="2698811" cy="369332"/>
          </a:xfrm>
          <a:prstGeom prst="rect">
            <a:avLst/>
          </a:prstGeom>
          <a:noFill/>
        </p:spPr>
        <p:txBody>
          <a:bodyPr wrap="square" rtlCol="0">
            <a:spAutoFit/>
          </a:bodyPr>
          <a:lstStyle/>
          <a:p>
            <a:r>
              <a:rPr lang="hr-HR" dirty="0">
                <a:solidFill>
                  <a:srgbClr val="FF33CC"/>
                </a:solidFill>
              </a:rPr>
              <a:t>zaostati</a:t>
            </a:r>
          </a:p>
        </p:txBody>
      </p:sp>
      <p:sp>
        <p:nvSpPr>
          <p:cNvPr id="13" name="TekstniOkvir 12">
            <a:extLst>
              <a:ext uri="{FF2B5EF4-FFF2-40B4-BE49-F238E27FC236}">
                <a16:creationId xmlns:a16="http://schemas.microsoft.com/office/drawing/2014/main" xmlns="" id="{67429F43-B3B2-4F05-8320-694FECF3131B}"/>
              </a:ext>
            </a:extLst>
          </p:cNvPr>
          <p:cNvSpPr txBox="1"/>
          <p:nvPr/>
        </p:nvSpPr>
        <p:spPr>
          <a:xfrm>
            <a:off x="4378170" y="5862060"/>
            <a:ext cx="2698811" cy="369332"/>
          </a:xfrm>
          <a:prstGeom prst="rect">
            <a:avLst/>
          </a:prstGeom>
          <a:noFill/>
        </p:spPr>
        <p:txBody>
          <a:bodyPr wrap="square" rtlCol="0">
            <a:spAutoFit/>
          </a:bodyPr>
          <a:lstStyle/>
          <a:p>
            <a:r>
              <a:rPr lang="hr-HR" dirty="0">
                <a:solidFill>
                  <a:srgbClr val="FF33CC"/>
                </a:solidFill>
              </a:rPr>
              <a:t>nadoknaditi</a:t>
            </a:r>
          </a:p>
        </p:txBody>
      </p:sp>
    </p:spTree>
    <p:extLst>
      <p:ext uri="{BB962C8B-B14F-4D97-AF65-F5344CB8AC3E}">
        <p14:creationId xmlns:p14="http://schemas.microsoft.com/office/powerpoint/2010/main" xmlns="" val="28628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62E2A8-FD2D-487F-9BB6-43D2A6C9E95F}"/>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1A408824-EED8-4910-9036-026D0B182463}"/>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DB7416E9-A244-46FE-BF7A-85053FC2815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13854"/>
            <a:ext cx="12192000" cy="6871854"/>
          </a:xfrm>
          <a:prstGeom prst="rect">
            <a:avLst/>
          </a:prstGeom>
        </p:spPr>
      </p:pic>
      <p:sp>
        <p:nvSpPr>
          <p:cNvPr id="9" name="TekstniOkvir 8">
            <a:extLst>
              <a:ext uri="{FF2B5EF4-FFF2-40B4-BE49-F238E27FC236}">
                <a16:creationId xmlns:a16="http://schemas.microsoft.com/office/drawing/2014/main" xmlns="" id="{1B356935-3007-4425-B0D5-04B428147157}"/>
              </a:ext>
            </a:extLst>
          </p:cNvPr>
          <p:cNvSpPr txBox="1"/>
          <p:nvPr/>
        </p:nvSpPr>
        <p:spPr>
          <a:xfrm>
            <a:off x="1052373" y="866783"/>
            <a:ext cx="5668755" cy="1531445"/>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I need to study hard. I need good grades. I’d like to </a:t>
            </a:r>
            <a:r>
              <a:rPr lang="en-US" sz="1600" b="1" dirty="0"/>
              <a:t>enroll</a:t>
            </a:r>
            <a:r>
              <a:rPr lang="en-US" sz="1600" dirty="0"/>
              <a:t> in the best school in town. It won’t be easy but I can do it. I need to go to a good secondary school because I want to go to university. </a:t>
            </a:r>
            <a:endParaRPr lang="hr-HR" sz="1600" dirty="0"/>
          </a:p>
          <a:p>
            <a:pPr>
              <a:lnSpc>
                <a:spcPct val="150000"/>
              </a:lnSpc>
            </a:pPr>
            <a:r>
              <a:rPr lang="en-US" sz="1600" dirty="0"/>
              <a:t>To </a:t>
            </a:r>
            <a:r>
              <a:rPr lang="en-US" sz="1600" b="1" dirty="0" err="1"/>
              <a:t>enrol</a:t>
            </a:r>
            <a:r>
              <a:rPr lang="en-US" sz="1600" dirty="0"/>
              <a:t> in means ______________________________________</a:t>
            </a:r>
            <a:endParaRPr lang="hr-HR" sz="1600" b="1" dirty="0"/>
          </a:p>
        </p:txBody>
      </p:sp>
      <p:sp>
        <p:nvSpPr>
          <p:cNvPr id="10" name="TekstniOkvir 9">
            <a:extLst>
              <a:ext uri="{FF2B5EF4-FFF2-40B4-BE49-F238E27FC236}">
                <a16:creationId xmlns:a16="http://schemas.microsoft.com/office/drawing/2014/main" xmlns="" id="{9F8E9A16-641D-48CC-B2A6-99FD7C371607}"/>
              </a:ext>
            </a:extLst>
          </p:cNvPr>
          <p:cNvSpPr txBox="1"/>
          <p:nvPr/>
        </p:nvSpPr>
        <p:spPr>
          <a:xfrm>
            <a:off x="3886750" y="3114735"/>
            <a:ext cx="6358081" cy="1900777"/>
          </a:xfrm>
          <a:prstGeom prst="rect">
            <a:avLst/>
          </a:prstGeom>
          <a:solidFill>
            <a:srgbClr val="FFE7FF"/>
          </a:solidFill>
          <a:ln w="38100">
            <a:solidFill>
              <a:srgbClr val="CC00CC"/>
            </a:solidFill>
          </a:ln>
        </p:spPr>
        <p:txBody>
          <a:bodyPr wrap="square" rtlCol="0">
            <a:spAutoFit/>
          </a:bodyPr>
          <a:lstStyle/>
          <a:p>
            <a:pPr>
              <a:lnSpc>
                <a:spcPct val="150000"/>
              </a:lnSpc>
            </a:pPr>
            <a:r>
              <a:rPr lang="en-US" sz="1600" dirty="0"/>
              <a:t>Darren and Leila aren’t boyfriend and girlfriend any longer. Leila dumped him. It’s not because she has fallen in love with someone else. No. But the funny thing is they still </a:t>
            </a:r>
            <a:r>
              <a:rPr lang="en-US" sz="1600" b="1" dirty="0"/>
              <a:t>hang out </a:t>
            </a:r>
            <a:r>
              <a:rPr lang="en-US" sz="1600" dirty="0"/>
              <a:t>together. They go to the cinema together, they meet in the playground and talk for hours. It’s funny, isn’t it? </a:t>
            </a:r>
            <a:endParaRPr lang="hr-HR" sz="1600" dirty="0"/>
          </a:p>
          <a:p>
            <a:pPr>
              <a:lnSpc>
                <a:spcPct val="150000"/>
              </a:lnSpc>
            </a:pPr>
            <a:r>
              <a:rPr lang="en-US" sz="1600" dirty="0"/>
              <a:t>To </a:t>
            </a:r>
            <a:r>
              <a:rPr lang="en-US" sz="1600" b="1" dirty="0"/>
              <a:t>hang out </a:t>
            </a:r>
            <a:r>
              <a:rPr lang="en-US" sz="1600" dirty="0"/>
              <a:t>means ______________________________________</a:t>
            </a:r>
            <a:endParaRPr lang="hr-HR" sz="1600" b="1" dirty="0"/>
          </a:p>
        </p:txBody>
      </p:sp>
      <p:sp>
        <p:nvSpPr>
          <p:cNvPr id="11" name="TekstniOkvir 10">
            <a:extLst>
              <a:ext uri="{FF2B5EF4-FFF2-40B4-BE49-F238E27FC236}">
                <a16:creationId xmlns:a16="http://schemas.microsoft.com/office/drawing/2014/main" xmlns="" id="{2C34CA0D-2F67-4913-8012-08718909A24B}"/>
              </a:ext>
            </a:extLst>
          </p:cNvPr>
          <p:cNvSpPr txBox="1"/>
          <p:nvPr/>
        </p:nvSpPr>
        <p:spPr>
          <a:xfrm>
            <a:off x="2709532" y="1965374"/>
            <a:ext cx="4483223" cy="369332"/>
          </a:xfrm>
          <a:prstGeom prst="rect">
            <a:avLst/>
          </a:prstGeom>
          <a:noFill/>
        </p:spPr>
        <p:txBody>
          <a:bodyPr wrap="square" rtlCol="0">
            <a:spAutoFit/>
          </a:bodyPr>
          <a:lstStyle/>
          <a:p>
            <a:r>
              <a:rPr lang="hr-HR" dirty="0">
                <a:solidFill>
                  <a:srgbClr val="FF33CC"/>
                </a:solidFill>
              </a:rPr>
              <a:t>upisati se </a:t>
            </a:r>
          </a:p>
        </p:txBody>
      </p:sp>
      <p:sp>
        <p:nvSpPr>
          <p:cNvPr id="12" name="TekstniOkvir 11">
            <a:extLst>
              <a:ext uri="{FF2B5EF4-FFF2-40B4-BE49-F238E27FC236}">
                <a16:creationId xmlns:a16="http://schemas.microsoft.com/office/drawing/2014/main" xmlns="" id="{0383B002-50FA-4542-BF2C-0F3213AD406B}"/>
              </a:ext>
            </a:extLst>
          </p:cNvPr>
          <p:cNvSpPr txBox="1"/>
          <p:nvPr/>
        </p:nvSpPr>
        <p:spPr>
          <a:xfrm>
            <a:off x="5581096" y="4612450"/>
            <a:ext cx="4483223" cy="369332"/>
          </a:xfrm>
          <a:prstGeom prst="rect">
            <a:avLst/>
          </a:prstGeom>
          <a:noFill/>
        </p:spPr>
        <p:txBody>
          <a:bodyPr wrap="square" rtlCol="0">
            <a:spAutoFit/>
          </a:bodyPr>
          <a:lstStyle/>
          <a:p>
            <a:r>
              <a:rPr lang="hr-HR" dirty="0">
                <a:solidFill>
                  <a:srgbClr val="FF33CC"/>
                </a:solidFill>
              </a:rPr>
              <a:t>družiti se s nekim / provoditi vrijeme s nekim</a:t>
            </a:r>
          </a:p>
        </p:txBody>
      </p:sp>
    </p:spTree>
    <p:extLst>
      <p:ext uri="{BB962C8B-B14F-4D97-AF65-F5344CB8AC3E}">
        <p14:creationId xmlns:p14="http://schemas.microsoft.com/office/powerpoint/2010/main" xmlns="" val="83100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440EB9F40B2B46A1367B1A415FBD08" ma:contentTypeVersion="13" ma:contentTypeDescription="Create a new document." ma:contentTypeScope="" ma:versionID="687e1354fd1f102bca714ff91d5c5580">
  <xsd:schema xmlns:xsd="http://www.w3.org/2001/XMLSchema" xmlns:xs="http://www.w3.org/2001/XMLSchema" xmlns:p="http://schemas.microsoft.com/office/2006/metadata/properties" xmlns:ns3="bc5181c4-fcd9-45fa-ba56-972b2cdced3c" xmlns:ns4="26f38477-cd9e-4a74-ae07-d74695e5afee" targetNamespace="http://schemas.microsoft.com/office/2006/metadata/properties" ma:root="true" ma:fieldsID="1b4c59b3e7c3a6202c94208fbc4e9da5" ns3:_="" ns4:_="">
    <xsd:import namespace="bc5181c4-fcd9-45fa-ba56-972b2cdced3c"/>
    <xsd:import namespace="26f38477-cd9e-4a74-ae07-d74695e5af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181c4-fcd9-45fa-ba56-972b2cdce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38477-cd9e-4a74-ae07-d74695e5af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635B3D-C4F4-4C68-A198-E66A5222A9DE}">
  <ds:schemaRefs>
    <ds:schemaRef ds:uri="http://purl.org/dc/terms/"/>
    <ds:schemaRef ds:uri="http://schemas.openxmlformats.org/package/2006/metadata/core-properties"/>
    <ds:schemaRef ds:uri="bc5181c4-fcd9-45fa-ba56-972b2cdced3c"/>
    <ds:schemaRef ds:uri="http://schemas.microsoft.com/office/2006/documentManagement/types"/>
    <ds:schemaRef ds:uri="http://schemas.microsoft.com/office/infopath/2007/PartnerControls"/>
    <ds:schemaRef ds:uri="http://purl.org/dc/elements/1.1/"/>
    <ds:schemaRef ds:uri="http://schemas.microsoft.com/office/2006/metadata/properties"/>
    <ds:schemaRef ds:uri="26f38477-cd9e-4a74-ae07-d74695e5afee"/>
    <ds:schemaRef ds:uri="http://www.w3.org/XML/1998/namespace"/>
    <ds:schemaRef ds:uri="http://purl.org/dc/dcmitype/"/>
  </ds:schemaRefs>
</ds:datastoreItem>
</file>

<file path=customXml/itemProps2.xml><?xml version="1.0" encoding="utf-8"?>
<ds:datastoreItem xmlns:ds="http://schemas.openxmlformats.org/officeDocument/2006/customXml" ds:itemID="{75E9A8C0-1142-4530-9987-AA4AA29C9643}">
  <ds:schemaRefs>
    <ds:schemaRef ds:uri="http://schemas.microsoft.com/sharepoint/v3/contenttype/forms"/>
  </ds:schemaRefs>
</ds:datastoreItem>
</file>

<file path=customXml/itemProps3.xml><?xml version="1.0" encoding="utf-8"?>
<ds:datastoreItem xmlns:ds="http://schemas.openxmlformats.org/officeDocument/2006/customXml" ds:itemID="{5D013A4F-0FD5-467B-A36C-696126490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181c4-fcd9-45fa-ba56-972b2cdced3c"/>
    <ds:schemaRef ds:uri="26f38477-cd9e-4a74-ae07-d74695e5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TotalTime>
  <Words>877</Words>
  <Application>Microsoft Office PowerPoint</Application>
  <PresentationFormat>Custom</PresentationFormat>
  <Paragraphs>62</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sustava Office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Sandra Štambuk</dc:creator>
  <cp:lastModifiedBy>sk-kivanjek</cp:lastModifiedBy>
  <cp:revision>9</cp:revision>
  <dcterms:created xsi:type="dcterms:W3CDTF">2021-11-11T03:01:31Z</dcterms:created>
  <dcterms:modified xsi:type="dcterms:W3CDTF">2021-11-15T10:03:00Z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0x0101001C440EB9F40B2B46A1367B1A415FBD08</vt:lpwstr>
  </property>
</Properties>
</file>